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60" r:id="rId3"/>
    <p:sldId id="349" r:id="rId4"/>
    <p:sldId id="350" r:id="rId5"/>
    <p:sldId id="351" r:id="rId6"/>
    <p:sldId id="352" r:id="rId7"/>
    <p:sldId id="355" r:id="rId8"/>
    <p:sldId id="346" r:id="rId9"/>
    <p:sldId id="316" r:id="rId10"/>
    <p:sldId id="318" r:id="rId11"/>
    <p:sldId id="341" r:id="rId12"/>
    <p:sldId id="356" r:id="rId13"/>
    <p:sldId id="357" r:id="rId14"/>
    <p:sldId id="342" r:id="rId15"/>
    <p:sldId id="343" r:id="rId16"/>
    <p:sldId id="319" r:id="rId17"/>
    <p:sldId id="344" r:id="rId18"/>
    <p:sldId id="320" r:id="rId19"/>
    <p:sldId id="321" r:id="rId20"/>
    <p:sldId id="324" r:id="rId21"/>
    <p:sldId id="323" r:id="rId22"/>
    <p:sldId id="328" r:id="rId23"/>
    <p:sldId id="329" r:id="rId24"/>
    <p:sldId id="330" r:id="rId25"/>
    <p:sldId id="331" r:id="rId26"/>
    <p:sldId id="332" r:id="rId27"/>
    <p:sldId id="333" r:id="rId28"/>
    <p:sldId id="334" r:id="rId29"/>
    <p:sldId id="335" r:id="rId30"/>
    <p:sldId id="336" r:id="rId31"/>
    <p:sldId id="337" r:id="rId32"/>
    <p:sldId id="345" r:id="rId33"/>
    <p:sldId id="315"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0" roundtripDataSignature="AMtx7mh4o6m3DY/8eg5mp6W05jGURZDF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2477F4E-160D-4339-81B1-DB66433A5917}">
  <a:tblStyle styleId="{22477F4E-160D-4339-81B1-DB66433A591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5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80"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8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D0076-7183-4E7B-A00E-C915EE3925D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C00072B3-2A5C-49E2-83F0-F6B81140CB5F}">
      <dgm:prSet phldrT="[Text]" custT="1"/>
      <dgm:spPr>
        <a:solidFill>
          <a:schemeClr val="tx1"/>
        </a:solidFill>
      </dgm:spPr>
      <dgm:t>
        <a:bodyPr/>
        <a:lstStyle/>
        <a:p>
          <a:r>
            <a:rPr lang="en-US" sz="1000"/>
            <a:t>Khởi tạo cursor</a:t>
          </a:r>
        </a:p>
      </dgm:t>
    </dgm:pt>
    <dgm:pt modelId="{8F0D9023-92B3-45F4-8781-DA73CBFA062C}" type="parTrans" cxnId="{B4D3D5E8-C5B3-42C4-B08E-0751E95EB568}">
      <dgm:prSet/>
      <dgm:spPr/>
      <dgm:t>
        <a:bodyPr/>
        <a:lstStyle/>
        <a:p>
          <a:endParaRPr lang="en-US"/>
        </a:p>
      </dgm:t>
    </dgm:pt>
    <dgm:pt modelId="{FA472C1D-B3CF-4183-BFDA-8F6A93319EE5}" type="sibTrans" cxnId="{B4D3D5E8-C5B3-42C4-B08E-0751E95EB568}">
      <dgm:prSet/>
      <dgm:spPr/>
      <dgm:t>
        <a:bodyPr/>
        <a:lstStyle/>
        <a:p>
          <a:endParaRPr lang="en-US"/>
        </a:p>
      </dgm:t>
    </dgm:pt>
    <dgm:pt modelId="{799874D7-4B88-41E9-AE19-C653BC949809}">
      <dgm:prSet phldrT="[Text]"/>
      <dgm:spPr/>
      <dgm:t>
        <a:bodyPr/>
        <a:lstStyle/>
        <a:p>
          <a:r>
            <a:rPr lang="en-US" altLang="en-US">
              <a:solidFill>
                <a:srgbClr val="000000"/>
              </a:solidFill>
              <a:latin typeface="Courier New" panose="02070309020205020404" pitchFamily="49" charset="0"/>
            </a:rPr>
            <a:t>cursor = connection.cursor()</a:t>
          </a:r>
          <a:r>
            <a:rPr lang="en-US" altLang="en-US"/>
            <a:t> </a:t>
          </a:r>
          <a:endParaRPr lang="en-US"/>
        </a:p>
      </dgm:t>
    </dgm:pt>
    <dgm:pt modelId="{BC3E9F7A-329A-46D3-B4BE-2172EFB28A8D}" type="parTrans" cxnId="{8DFE989A-5174-4CE7-B01A-9A7209AFCC12}">
      <dgm:prSet/>
      <dgm:spPr/>
      <dgm:t>
        <a:bodyPr/>
        <a:lstStyle/>
        <a:p>
          <a:endParaRPr lang="en-US"/>
        </a:p>
      </dgm:t>
    </dgm:pt>
    <dgm:pt modelId="{6D901DD4-5EC1-41AE-B5F6-24C471364ADC}" type="sibTrans" cxnId="{8DFE989A-5174-4CE7-B01A-9A7209AFCC12}">
      <dgm:prSet/>
      <dgm:spPr/>
      <dgm:t>
        <a:bodyPr/>
        <a:lstStyle/>
        <a:p>
          <a:endParaRPr lang="en-US"/>
        </a:p>
      </dgm:t>
    </dgm:pt>
    <dgm:pt modelId="{C5FCEBDF-AB4F-4A13-8C9B-BA4D86FFD6A3}">
      <dgm:prSet phldrT="[Text]" custT="1"/>
      <dgm:spPr>
        <a:solidFill>
          <a:schemeClr val="tx1"/>
        </a:solidFill>
      </dgm:spPr>
      <dgm:t>
        <a:bodyPr/>
        <a:lstStyle/>
        <a:p>
          <a:r>
            <a:rPr lang="en-US" sz="900"/>
            <a:t>Truyền câu lệnh SQL để thực thi</a:t>
          </a:r>
        </a:p>
      </dgm:t>
    </dgm:pt>
    <dgm:pt modelId="{37549CDF-D0C8-401C-A009-A21C37C820EB}" type="parTrans" cxnId="{539855F4-A95A-4E7A-B195-CA243E84F6A3}">
      <dgm:prSet/>
      <dgm:spPr/>
      <dgm:t>
        <a:bodyPr/>
        <a:lstStyle/>
        <a:p>
          <a:endParaRPr lang="en-US"/>
        </a:p>
      </dgm:t>
    </dgm:pt>
    <dgm:pt modelId="{C0E72F50-8CD7-4E50-B104-AA0BE4B6DCB8}" type="sibTrans" cxnId="{539855F4-A95A-4E7A-B195-CA243E84F6A3}">
      <dgm:prSet/>
      <dgm:spPr/>
      <dgm:t>
        <a:bodyPr/>
        <a:lstStyle/>
        <a:p>
          <a:endParaRPr lang="en-US"/>
        </a:p>
      </dgm:t>
    </dgm:pt>
    <dgm:pt modelId="{BCBFF25A-9077-414F-BA6F-A5FC2C495EE7}">
      <dgm:prSet phldrT="[Text]"/>
      <dgm:spPr/>
      <dgm:t>
        <a:bodyPr/>
        <a:lstStyle/>
        <a:p>
          <a:r>
            <a:rPr lang="en-US">
              <a:solidFill>
                <a:srgbClr val="000000"/>
              </a:solidFill>
              <a:latin typeface="Courier New" panose="02070309020205020404" pitchFamily="49" charset="0"/>
            </a:rPr>
            <a:t>cursor.execute(query_string)</a:t>
          </a:r>
          <a:endParaRPr lang="en-US"/>
        </a:p>
      </dgm:t>
    </dgm:pt>
    <dgm:pt modelId="{C4866928-AC0E-4E77-BFBD-D0CCDA960909}" type="parTrans" cxnId="{EBD95D76-D06D-4DD9-8251-2851DF663D51}">
      <dgm:prSet/>
      <dgm:spPr/>
      <dgm:t>
        <a:bodyPr/>
        <a:lstStyle/>
        <a:p>
          <a:endParaRPr lang="en-US"/>
        </a:p>
      </dgm:t>
    </dgm:pt>
    <dgm:pt modelId="{5CB228E7-DE6E-49B3-9875-8A01D438B424}" type="sibTrans" cxnId="{EBD95D76-D06D-4DD9-8251-2851DF663D51}">
      <dgm:prSet/>
      <dgm:spPr/>
      <dgm:t>
        <a:bodyPr/>
        <a:lstStyle/>
        <a:p>
          <a:endParaRPr lang="en-US"/>
        </a:p>
      </dgm:t>
    </dgm:pt>
    <dgm:pt modelId="{B4C59E0E-421D-4CCC-8B98-54A58B8E2BAF}">
      <dgm:prSet phldrT="[Text]" custT="1"/>
      <dgm:spPr>
        <a:solidFill>
          <a:schemeClr val="tx1"/>
        </a:solidFill>
      </dgm:spPr>
      <dgm:t>
        <a:bodyPr/>
        <a:lstStyle/>
        <a:p>
          <a:pPr>
            <a:buFont typeface="Lato"/>
            <a:buChar char="●"/>
          </a:pPr>
          <a:r>
            <a:rPr lang="en-US" sz="900">
              <a:latin typeface="Calibri" panose="020F0502020204030204" pitchFamily="34" charset="0"/>
              <a:cs typeface="Times New Roman" panose="02020603050405020304" pitchFamily="18" charset="0"/>
            </a:rPr>
            <a:t>Lấy toàn bộ bản ghi trả về từ truy vấn</a:t>
          </a:r>
          <a:endParaRPr lang="en-US" sz="900"/>
        </a:p>
      </dgm:t>
    </dgm:pt>
    <dgm:pt modelId="{A4BEEC35-1A76-46D5-A2B0-78C713A8EEA3}" type="parTrans" cxnId="{E7699611-7A99-47B7-A6D1-DAB22D5D07BC}">
      <dgm:prSet/>
      <dgm:spPr/>
      <dgm:t>
        <a:bodyPr/>
        <a:lstStyle/>
        <a:p>
          <a:endParaRPr lang="en-US"/>
        </a:p>
      </dgm:t>
    </dgm:pt>
    <dgm:pt modelId="{9FC99309-6078-404C-8245-E13E34F055F9}" type="sibTrans" cxnId="{E7699611-7A99-47B7-A6D1-DAB22D5D07BC}">
      <dgm:prSet/>
      <dgm:spPr/>
      <dgm:t>
        <a:bodyPr/>
        <a:lstStyle/>
        <a:p>
          <a:endParaRPr lang="en-US"/>
        </a:p>
      </dgm:t>
    </dgm:pt>
    <dgm:pt modelId="{89F9D373-CA89-43A3-8BE2-C09492760869}">
      <dgm:prSet phldrT="[Text]"/>
      <dgm:spPr/>
      <dgm:t>
        <a:bodyPr/>
        <a:lstStyle/>
        <a:p>
          <a:r>
            <a:rPr lang="en-US">
              <a:solidFill>
                <a:srgbClr val="FF0000"/>
              </a:solidFill>
              <a:latin typeface="Courier New" panose="02070309020205020404" pitchFamily="49" charset="0"/>
            </a:rPr>
            <a:t>data</a:t>
          </a:r>
          <a:r>
            <a:rPr lang="en-US">
              <a:solidFill>
                <a:srgbClr val="000000"/>
              </a:solidFill>
              <a:latin typeface="Courier New" panose="02070309020205020404" pitchFamily="49" charset="0"/>
            </a:rPr>
            <a:t>=cursor.fetchall()</a:t>
          </a:r>
          <a:endParaRPr lang="en-US"/>
        </a:p>
      </dgm:t>
    </dgm:pt>
    <dgm:pt modelId="{7C56E44C-91D8-49FC-ADD2-D119FC5601CC}" type="parTrans" cxnId="{BE400175-30E1-48EC-AC85-FAD7D260614F}">
      <dgm:prSet/>
      <dgm:spPr/>
      <dgm:t>
        <a:bodyPr/>
        <a:lstStyle/>
        <a:p>
          <a:endParaRPr lang="en-US"/>
        </a:p>
      </dgm:t>
    </dgm:pt>
    <dgm:pt modelId="{ED466D1E-FDA9-4195-8AC8-6B6F75858F64}" type="sibTrans" cxnId="{BE400175-30E1-48EC-AC85-FAD7D260614F}">
      <dgm:prSet/>
      <dgm:spPr/>
      <dgm:t>
        <a:bodyPr/>
        <a:lstStyle/>
        <a:p>
          <a:endParaRPr lang="en-US"/>
        </a:p>
      </dgm:t>
    </dgm:pt>
    <dgm:pt modelId="{5651066F-02FC-4C6C-998D-E51AC2672913}">
      <dgm:prSet phldrT="[Text]" custT="1"/>
      <dgm:spPr>
        <a:solidFill>
          <a:schemeClr val="tx1"/>
        </a:solidFill>
      </dgm:spPr>
      <dgm:t>
        <a:bodyPr/>
        <a:lstStyle/>
        <a:p>
          <a:r>
            <a:rPr lang="en-US" sz="1200">
              <a:latin typeface="Calibri" panose="020F0502020204030204" pitchFamily="34" charset="0"/>
              <a:cs typeface="Times New Roman" panose="02020603050405020304" pitchFamily="18" charset="0"/>
            </a:rPr>
            <a:t>Đóng con trỏ </a:t>
          </a:r>
          <a:endParaRPr lang="en-US" sz="1200"/>
        </a:p>
      </dgm:t>
    </dgm:pt>
    <dgm:pt modelId="{62AAF6AD-9BA3-40C3-9BB5-AF635C336115}" type="parTrans" cxnId="{7525C3A4-3F72-4276-9E24-AF7CD02CED0F}">
      <dgm:prSet/>
      <dgm:spPr/>
      <dgm:t>
        <a:bodyPr/>
        <a:lstStyle/>
        <a:p>
          <a:endParaRPr lang="en-US"/>
        </a:p>
      </dgm:t>
    </dgm:pt>
    <dgm:pt modelId="{61B3FBAD-57E4-4707-9D2F-7ABA350917B9}" type="sibTrans" cxnId="{7525C3A4-3F72-4276-9E24-AF7CD02CED0F}">
      <dgm:prSet/>
      <dgm:spPr/>
      <dgm:t>
        <a:bodyPr/>
        <a:lstStyle/>
        <a:p>
          <a:endParaRPr lang="en-US"/>
        </a:p>
      </dgm:t>
    </dgm:pt>
    <dgm:pt modelId="{D87B1543-376D-4FCC-8B00-8A792B088555}">
      <dgm:prSet/>
      <dgm:spPr/>
      <dgm:t>
        <a:bodyPr/>
        <a:lstStyle/>
        <a:p>
          <a:r>
            <a:rPr lang="en-US">
              <a:solidFill>
                <a:srgbClr val="000000"/>
              </a:solidFill>
              <a:latin typeface="Courier New" panose="02070309020205020404" pitchFamily="49" charset="0"/>
            </a:rPr>
            <a:t>cursor.close()</a:t>
          </a:r>
          <a:endParaRPr lang="en-US"/>
        </a:p>
      </dgm:t>
    </dgm:pt>
    <dgm:pt modelId="{E86F239A-8859-4D55-9174-D2C90ADC1B0A}" type="parTrans" cxnId="{E6152307-4B9A-404F-B4B9-76EB45384B52}">
      <dgm:prSet/>
      <dgm:spPr/>
      <dgm:t>
        <a:bodyPr/>
        <a:lstStyle/>
        <a:p>
          <a:endParaRPr lang="en-US"/>
        </a:p>
      </dgm:t>
    </dgm:pt>
    <dgm:pt modelId="{69149AB2-8E7F-492B-88E5-4CA1A122C1E1}" type="sibTrans" cxnId="{E6152307-4B9A-404F-B4B9-76EB45384B52}">
      <dgm:prSet/>
      <dgm:spPr/>
      <dgm:t>
        <a:bodyPr/>
        <a:lstStyle/>
        <a:p>
          <a:endParaRPr lang="en-US"/>
        </a:p>
      </dgm:t>
    </dgm:pt>
    <dgm:pt modelId="{1DEE9719-7F8E-4B04-BAE5-B4EDF229C755}" type="pres">
      <dgm:prSet presAssocID="{C9CD0076-7183-4E7B-A00E-C915EE3925DE}" presName="linearFlow" presStyleCnt="0">
        <dgm:presLayoutVars>
          <dgm:dir/>
          <dgm:animLvl val="lvl"/>
          <dgm:resizeHandles val="exact"/>
        </dgm:presLayoutVars>
      </dgm:prSet>
      <dgm:spPr/>
      <dgm:t>
        <a:bodyPr/>
        <a:lstStyle/>
        <a:p>
          <a:endParaRPr lang="en-US"/>
        </a:p>
      </dgm:t>
    </dgm:pt>
    <dgm:pt modelId="{74804E2F-6215-44C6-8501-884D380CA72E}" type="pres">
      <dgm:prSet presAssocID="{C00072B3-2A5C-49E2-83F0-F6B81140CB5F}" presName="composite" presStyleCnt="0"/>
      <dgm:spPr/>
    </dgm:pt>
    <dgm:pt modelId="{9A741DDF-8428-410A-8E62-1F08CF39A534}" type="pres">
      <dgm:prSet presAssocID="{C00072B3-2A5C-49E2-83F0-F6B81140CB5F}" presName="parentText" presStyleLbl="alignNode1" presStyleIdx="0" presStyleCnt="4">
        <dgm:presLayoutVars>
          <dgm:chMax val="1"/>
          <dgm:bulletEnabled val="1"/>
        </dgm:presLayoutVars>
      </dgm:prSet>
      <dgm:spPr/>
      <dgm:t>
        <a:bodyPr/>
        <a:lstStyle/>
        <a:p>
          <a:endParaRPr lang="en-US"/>
        </a:p>
      </dgm:t>
    </dgm:pt>
    <dgm:pt modelId="{299F0438-DE3B-4C1B-BF02-96C57F718E2A}" type="pres">
      <dgm:prSet presAssocID="{C00072B3-2A5C-49E2-83F0-F6B81140CB5F}" presName="descendantText" presStyleLbl="alignAcc1" presStyleIdx="0" presStyleCnt="4" custScaleY="100000">
        <dgm:presLayoutVars>
          <dgm:bulletEnabled val="1"/>
        </dgm:presLayoutVars>
      </dgm:prSet>
      <dgm:spPr/>
      <dgm:t>
        <a:bodyPr/>
        <a:lstStyle/>
        <a:p>
          <a:endParaRPr lang="en-US"/>
        </a:p>
      </dgm:t>
    </dgm:pt>
    <dgm:pt modelId="{0AB0026A-3F11-4A98-A875-7B44219A3F02}" type="pres">
      <dgm:prSet presAssocID="{FA472C1D-B3CF-4183-BFDA-8F6A93319EE5}" presName="sp" presStyleCnt="0"/>
      <dgm:spPr/>
    </dgm:pt>
    <dgm:pt modelId="{2667467D-6A35-43D7-8121-BA9A8B0625BF}" type="pres">
      <dgm:prSet presAssocID="{C5FCEBDF-AB4F-4A13-8C9B-BA4D86FFD6A3}" presName="composite" presStyleCnt="0"/>
      <dgm:spPr/>
    </dgm:pt>
    <dgm:pt modelId="{6DD37891-EF5F-42B4-9CF4-66817380C64C}" type="pres">
      <dgm:prSet presAssocID="{C5FCEBDF-AB4F-4A13-8C9B-BA4D86FFD6A3}" presName="parentText" presStyleLbl="alignNode1" presStyleIdx="1" presStyleCnt="4">
        <dgm:presLayoutVars>
          <dgm:chMax val="1"/>
          <dgm:bulletEnabled val="1"/>
        </dgm:presLayoutVars>
      </dgm:prSet>
      <dgm:spPr/>
      <dgm:t>
        <a:bodyPr/>
        <a:lstStyle/>
        <a:p>
          <a:endParaRPr lang="en-US"/>
        </a:p>
      </dgm:t>
    </dgm:pt>
    <dgm:pt modelId="{85D1051D-9689-4D24-B054-CBA6017CEEF6}" type="pres">
      <dgm:prSet presAssocID="{C5FCEBDF-AB4F-4A13-8C9B-BA4D86FFD6A3}" presName="descendantText" presStyleLbl="alignAcc1" presStyleIdx="1" presStyleCnt="4">
        <dgm:presLayoutVars>
          <dgm:bulletEnabled val="1"/>
        </dgm:presLayoutVars>
      </dgm:prSet>
      <dgm:spPr/>
      <dgm:t>
        <a:bodyPr/>
        <a:lstStyle/>
        <a:p>
          <a:endParaRPr lang="en-US"/>
        </a:p>
      </dgm:t>
    </dgm:pt>
    <dgm:pt modelId="{3DF94B7B-7727-4CB3-B1F1-1736184AAEC2}" type="pres">
      <dgm:prSet presAssocID="{C0E72F50-8CD7-4E50-B104-AA0BE4B6DCB8}" presName="sp" presStyleCnt="0"/>
      <dgm:spPr/>
    </dgm:pt>
    <dgm:pt modelId="{86BCDDE4-BFE4-4F8E-842B-D6F90DB4A9DB}" type="pres">
      <dgm:prSet presAssocID="{B4C59E0E-421D-4CCC-8B98-54A58B8E2BAF}" presName="composite" presStyleCnt="0"/>
      <dgm:spPr/>
    </dgm:pt>
    <dgm:pt modelId="{E6D9F593-AB4C-4FA0-9919-3EAB16692E33}" type="pres">
      <dgm:prSet presAssocID="{B4C59E0E-421D-4CCC-8B98-54A58B8E2BAF}" presName="parentText" presStyleLbl="alignNode1" presStyleIdx="2" presStyleCnt="4">
        <dgm:presLayoutVars>
          <dgm:chMax val="1"/>
          <dgm:bulletEnabled val="1"/>
        </dgm:presLayoutVars>
      </dgm:prSet>
      <dgm:spPr/>
      <dgm:t>
        <a:bodyPr/>
        <a:lstStyle/>
        <a:p>
          <a:endParaRPr lang="en-US"/>
        </a:p>
      </dgm:t>
    </dgm:pt>
    <dgm:pt modelId="{ACCEA376-48D7-4C4C-8452-40F03ADA2B86}" type="pres">
      <dgm:prSet presAssocID="{B4C59E0E-421D-4CCC-8B98-54A58B8E2BAF}" presName="descendantText" presStyleLbl="alignAcc1" presStyleIdx="2" presStyleCnt="4">
        <dgm:presLayoutVars>
          <dgm:bulletEnabled val="1"/>
        </dgm:presLayoutVars>
      </dgm:prSet>
      <dgm:spPr/>
      <dgm:t>
        <a:bodyPr/>
        <a:lstStyle/>
        <a:p>
          <a:endParaRPr lang="en-US"/>
        </a:p>
      </dgm:t>
    </dgm:pt>
    <dgm:pt modelId="{FC38B23F-2545-4B21-8E5C-0CF8AFCC2993}" type="pres">
      <dgm:prSet presAssocID="{9FC99309-6078-404C-8245-E13E34F055F9}" presName="sp" presStyleCnt="0"/>
      <dgm:spPr/>
    </dgm:pt>
    <dgm:pt modelId="{E7F7CF29-36FA-42D9-855A-27966AA3B1B6}" type="pres">
      <dgm:prSet presAssocID="{5651066F-02FC-4C6C-998D-E51AC2672913}" presName="composite" presStyleCnt="0"/>
      <dgm:spPr/>
    </dgm:pt>
    <dgm:pt modelId="{11EC6F1D-5E2F-43BE-AA1F-F83E1131344C}" type="pres">
      <dgm:prSet presAssocID="{5651066F-02FC-4C6C-998D-E51AC2672913}" presName="parentText" presStyleLbl="alignNode1" presStyleIdx="3" presStyleCnt="4">
        <dgm:presLayoutVars>
          <dgm:chMax val="1"/>
          <dgm:bulletEnabled val="1"/>
        </dgm:presLayoutVars>
      </dgm:prSet>
      <dgm:spPr/>
      <dgm:t>
        <a:bodyPr/>
        <a:lstStyle/>
        <a:p>
          <a:endParaRPr lang="en-US"/>
        </a:p>
      </dgm:t>
    </dgm:pt>
    <dgm:pt modelId="{0ECDA668-17BB-4909-A517-2EAA79B6B845}" type="pres">
      <dgm:prSet presAssocID="{5651066F-02FC-4C6C-998D-E51AC2672913}" presName="descendantText" presStyleLbl="alignAcc1" presStyleIdx="3" presStyleCnt="4">
        <dgm:presLayoutVars>
          <dgm:bulletEnabled val="1"/>
        </dgm:presLayoutVars>
      </dgm:prSet>
      <dgm:spPr/>
      <dgm:t>
        <a:bodyPr/>
        <a:lstStyle/>
        <a:p>
          <a:endParaRPr lang="en-US"/>
        </a:p>
      </dgm:t>
    </dgm:pt>
  </dgm:ptLst>
  <dgm:cxnLst>
    <dgm:cxn modelId="{87E67FC7-7494-4C35-A52C-79015EE9CB51}" type="presOf" srcId="{B4C59E0E-421D-4CCC-8B98-54A58B8E2BAF}" destId="{E6D9F593-AB4C-4FA0-9919-3EAB16692E33}" srcOrd="0" destOrd="0" presId="urn:microsoft.com/office/officeart/2005/8/layout/chevron2"/>
    <dgm:cxn modelId="{A3445683-F00F-4631-9C21-20FB284BE021}" type="presOf" srcId="{C9CD0076-7183-4E7B-A00E-C915EE3925DE}" destId="{1DEE9719-7F8E-4B04-BAE5-B4EDF229C755}" srcOrd="0" destOrd="0" presId="urn:microsoft.com/office/officeart/2005/8/layout/chevron2"/>
    <dgm:cxn modelId="{4F55488B-D9D9-4E0D-B94B-6920C57487BE}" type="presOf" srcId="{89F9D373-CA89-43A3-8BE2-C09492760869}" destId="{ACCEA376-48D7-4C4C-8452-40F03ADA2B86}" srcOrd="0" destOrd="0" presId="urn:microsoft.com/office/officeart/2005/8/layout/chevron2"/>
    <dgm:cxn modelId="{E7699611-7A99-47B7-A6D1-DAB22D5D07BC}" srcId="{C9CD0076-7183-4E7B-A00E-C915EE3925DE}" destId="{B4C59E0E-421D-4CCC-8B98-54A58B8E2BAF}" srcOrd="2" destOrd="0" parTransId="{A4BEEC35-1A76-46D5-A2B0-78C713A8EEA3}" sibTransId="{9FC99309-6078-404C-8245-E13E34F055F9}"/>
    <dgm:cxn modelId="{1C7CAD54-CF9B-4EE3-812A-649998C163F1}" type="presOf" srcId="{BCBFF25A-9077-414F-BA6F-A5FC2C495EE7}" destId="{85D1051D-9689-4D24-B054-CBA6017CEEF6}" srcOrd="0" destOrd="0" presId="urn:microsoft.com/office/officeart/2005/8/layout/chevron2"/>
    <dgm:cxn modelId="{BE400175-30E1-48EC-AC85-FAD7D260614F}" srcId="{B4C59E0E-421D-4CCC-8B98-54A58B8E2BAF}" destId="{89F9D373-CA89-43A3-8BE2-C09492760869}" srcOrd="0" destOrd="0" parTransId="{7C56E44C-91D8-49FC-ADD2-D119FC5601CC}" sibTransId="{ED466D1E-FDA9-4195-8AC8-6B6F75858F64}"/>
    <dgm:cxn modelId="{18F271ED-9B19-4613-96E1-6956CC4B8233}" type="presOf" srcId="{5651066F-02FC-4C6C-998D-E51AC2672913}" destId="{11EC6F1D-5E2F-43BE-AA1F-F83E1131344C}" srcOrd="0" destOrd="0" presId="urn:microsoft.com/office/officeart/2005/8/layout/chevron2"/>
    <dgm:cxn modelId="{96FEBB0E-76E5-4D0A-87C8-25D6145D2827}" type="presOf" srcId="{C00072B3-2A5C-49E2-83F0-F6B81140CB5F}" destId="{9A741DDF-8428-410A-8E62-1F08CF39A534}" srcOrd="0" destOrd="0" presId="urn:microsoft.com/office/officeart/2005/8/layout/chevron2"/>
    <dgm:cxn modelId="{539855F4-A95A-4E7A-B195-CA243E84F6A3}" srcId="{C9CD0076-7183-4E7B-A00E-C915EE3925DE}" destId="{C5FCEBDF-AB4F-4A13-8C9B-BA4D86FFD6A3}" srcOrd="1" destOrd="0" parTransId="{37549CDF-D0C8-401C-A009-A21C37C820EB}" sibTransId="{C0E72F50-8CD7-4E50-B104-AA0BE4B6DCB8}"/>
    <dgm:cxn modelId="{7525C3A4-3F72-4276-9E24-AF7CD02CED0F}" srcId="{C9CD0076-7183-4E7B-A00E-C915EE3925DE}" destId="{5651066F-02FC-4C6C-998D-E51AC2672913}" srcOrd="3" destOrd="0" parTransId="{62AAF6AD-9BA3-40C3-9BB5-AF635C336115}" sibTransId="{61B3FBAD-57E4-4707-9D2F-7ABA350917B9}"/>
    <dgm:cxn modelId="{0E09A24B-A3E6-4FA9-9BE0-A09DFD17A2E1}" type="presOf" srcId="{799874D7-4B88-41E9-AE19-C653BC949809}" destId="{299F0438-DE3B-4C1B-BF02-96C57F718E2A}" srcOrd="0" destOrd="0" presId="urn:microsoft.com/office/officeart/2005/8/layout/chevron2"/>
    <dgm:cxn modelId="{C7C019FC-ACAA-4D12-B1AE-979745A21C93}" type="presOf" srcId="{D87B1543-376D-4FCC-8B00-8A792B088555}" destId="{0ECDA668-17BB-4909-A517-2EAA79B6B845}" srcOrd="0" destOrd="0" presId="urn:microsoft.com/office/officeart/2005/8/layout/chevron2"/>
    <dgm:cxn modelId="{11BA9EFA-44FD-4527-8D1C-DDDBB044ED5C}" type="presOf" srcId="{C5FCEBDF-AB4F-4A13-8C9B-BA4D86FFD6A3}" destId="{6DD37891-EF5F-42B4-9CF4-66817380C64C}" srcOrd="0" destOrd="0" presId="urn:microsoft.com/office/officeart/2005/8/layout/chevron2"/>
    <dgm:cxn modelId="{B4D3D5E8-C5B3-42C4-B08E-0751E95EB568}" srcId="{C9CD0076-7183-4E7B-A00E-C915EE3925DE}" destId="{C00072B3-2A5C-49E2-83F0-F6B81140CB5F}" srcOrd="0" destOrd="0" parTransId="{8F0D9023-92B3-45F4-8781-DA73CBFA062C}" sibTransId="{FA472C1D-B3CF-4183-BFDA-8F6A93319EE5}"/>
    <dgm:cxn modelId="{E6152307-4B9A-404F-B4B9-76EB45384B52}" srcId="{5651066F-02FC-4C6C-998D-E51AC2672913}" destId="{D87B1543-376D-4FCC-8B00-8A792B088555}" srcOrd="0" destOrd="0" parTransId="{E86F239A-8859-4D55-9174-D2C90ADC1B0A}" sibTransId="{69149AB2-8E7F-492B-88E5-4CA1A122C1E1}"/>
    <dgm:cxn modelId="{EBD95D76-D06D-4DD9-8251-2851DF663D51}" srcId="{C5FCEBDF-AB4F-4A13-8C9B-BA4D86FFD6A3}" destId="{BCBFF25A-9077-414F-BA6F-A5FC2C495EE7}" srcOrd="0" destOrd="0" parTransId="{C4866928-AC0E-4E77-BFBD-D0CCDA960909}" sibTransId="{5CB228E7-DE6E-49B3-9875-8A01D438B424}"/>
    <dgm:cxn modelId="{8DFE989A-5174-4CE7-B01A-9A7209AFCC12}" srcId="{C00072B3-2A5C-49E2-83F0-F6B81140CB5F}" destId="{799874D7-4B88-41E9-AE19-C653BC949809}" srcOrd="0" destOrd="0" parTransId="{BC3E9F7A-329A-46D3-B4BE-2172EFB28A8D}" sibTransId="{6D901DD4-5EC1-41AE-B5F6-24C471364ADC}"/>
    <dgm:cxn modelId="{461D0396-21B4-42B5-9472-71A78F2BD606}" type="presParOf" srcId="{1DEE9719-7F8E-4B04-BAE5-B4EDF229C755}" destId="{74804E2F-6215-44C6-8501-884D380CA72E}" srcOrd="0" destOrd="0" presId="urn:microsoft.com/office/officeart/2005/8/layout/chevron2"/>
    <dgm:cxn modelId="{23838E00-63B1-43D8-B8C9-5C88B8BF9155}" type="presParOf" srcId="{74804E2F-6215-44C6-8501-884D380CA72E}" destId="{9A741DDF-8428-410A-8E62-1F08CF39A534}" srcOrd="0" destOrd="0" presId="urn:microsoft.com/office/officeart/2005/8/layout/chevron2"/>
    <dgm:cxn modelId="{E487E610-1401-407D-B7CE-427E06E86198}" type="presParOf" srcId="{74804E2F-6215-44C6-8501-884D380CA72E}" destId="{299F0438-DE3B-4C1B-BF02-96C57F718E2A}" srcOrd="1" destOrd="0" presId="urn:microsoft.com/office/officeart/2005/8/layout/chevron2"/>
    <dgm:cxn modelId="{F65579B7-C5A5-4027-A951-D75D3F1360D7}" type="presParOf" srcId="{1DEE9719-7F8E-4B04-BAE5-B4EDF229C755}" destId="{0AB0026A-3F11-4A98-A875-7B44219A3F02}" srcOrd="1" destOrd="0" presId="urn:microsoft.com/office/officeart/2005/8/layout/chevron2"/>
    <dgm:cxn modelId="{3439CEAD-85B2-46AD-8922-345069A129F4}" type="presParOf" srcId="{1DEE9719-7F8E-4B04-BAE5-B4EDF229C755}" destId="{2667467D-6A35-43D7-8121-BA9A8B0625BF}" srcOrd="2" destOrd="0" presId="urn:microsoft.com/office/officeart/2005/8/layout/chevron2"/>
    <dgm:cxn modelId="{ACE783B5-F548-4A1D-9046-0A457DC9044E}" type="presParOf" srcId="{2667467D-6A35-43D7-8121-BA9A8B0625BF}" destId="{6DD37891-EF5F-42B4-9CF4-66817380C64C}" srcOrd="0" destOrd="0" presId="urn:microsoft.com/office/officeart/2005/8/layout/chevron2"/>
    <dgm:cxn modelId="{35ACD70F-63F4-4F53-AF4A-1463B0056DBB}" type="presParOf" srcId="{2667467D-6A35-43D7-8121-BA9A8B0625BF}" destId="{85D1051D-9689-4D24-B054-CBA6017CEEF6}" srcOrd="1" destOrd="0" presId="urn:microsoft.com/office/officeart/2005/8/layout/chevron2"/>
    <dgm:cxn modelId="{EC1153A4-16F9-4676-A935-65EAC0FF5A6D}" type="presParOf" srcId="{1DEE9719-7F8E-4B04-BAE5-B4EDF229C755}" destId="{3DF94B7B-7727-4CB3-B1F1-1736184AAEC2}" srcOrd="3" destOrd="0" presId="urn:microsoft.com/office/officeart/2005/8/layout/chevron2"/>
    <dgm:cxn modelId="{D845D639-6A8E-44A2-9B44-97D93506366C}" type="presParOf" srcId="{1DEE9719-7F8E-4B04-BAE5-B4EDF229C755}" destId="{86BCDDE4-BFE4-4F8E-842B-D6F90DB4A9DB}" srcOrd="4" destOrd="0" presId="urn:microsoft.com/office/officeart/2005/8/layout/chevron2"/>
    <dgm:cxn modelId="{4C34B1B4-A0C3-4143-B20B-439E7C63F4BB}" type="presParOf" srcId="{86BCDDE4-BFE4-4F8E-842B-D6F90DB4A9DB}" destId="{E6D9F593-AB4C-4FA0-9919-3EAB16692E33}" srcOrd="0" destOrd="0" presId="urn:microsoft.com/office/officeart/2005/8/layout/chevron2"/>
    <dgm:cxn modelId="{1125AFB8-494A-48EB-8DFE-F13565178A91}" type="presParOf" srcId="{86BCDDE4-BFE4-4F8E-842B-D6F90DB4A9DB}" destId="{ACCEA376-48D7-4C4C-8452-40F03ADA2B86}" srcOrd="1" destOrd="0" presId="urn:microsoft.com/office/officeart/2005/8/layout/chevron2"/>
    <dgm:cxn modelId="{828E3CA6-8FE8-4EA5-A9DA-072F199961D9}" type="presParOf" srcId="{1DEE9719-7F8E-4B04-BAE5-B4EDF229C755}" destId="{FC38B23F-2545-4B21-8E5C-0CF8AFCC2993}" srcOrd="5" destOrd="0" presId="urn:microsoft.com/office/officeart/2005/8/layout/chevron2"/>
    <dgm:cxn modelId="{95DF5218-F595-4F1E-A8BF-7C4428E5B316}" type="presParOf" srcId="{1DEE9719-7F8E-4B04-BAE5-B4EDF229C755}" destId="{E7F7CF29-36FA-42D9-855A-27966AA3B1B6}" srcOrd="6" destOrd="0" presId="urn:microsoft.com/office/officeart/2005/8/layout/chevron2"/>
    <dgm:cxn modelId="{5CD5DD03-2059-4BED-A1E9-FB1D488F11E8}" type="presParOf" srcId="{E7F7CF29-36FA-42D9-855A-27966AA3B1B6}" destId="{11EC6F1D-5E2F-43BE-AA1F-F83E1131344C}" srcOrd="0" destOrd="0" presId="urn:microsoft.com/office/officeart/2005/8/layout/chevron2"/>
    <dgm:cxn modelId="{25841E33-B63A-40D9-84D1-4FA1E8A46AC6}" type="presParOf" srcId="{E7F7CF29-36FA-42D9-855A-27966AA3B1B6}" destId="{0ECDA668-17BB-4909-A517-2EAA79B6B84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0893CE-0E49-4C83-840B-DF8533DCC4E8}"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D7AFD6EE-6DAB-474C-82F0-7409E00127E2}">
      <dgm:prSet phldrT="[Text]"/>
      <dgm:spPr/>
      <dgm:t>
        <a:bodyPr/>
        <a:lstStyle/>
        <a:p>
          <a:r>
            <a:rPr lang="en-US">
              <a:solidFill>
                <a:schemeClr val="bg2"/>
              </a:solidFill>
              <a:latin typeface="Calibri" panose="020F0502020204030204" pitchFamily="34" charset="0"/>
              <a:cs typeface="Times New Roman" panose="02020603050405020304" pitchFamily="18" charset="0"/>
            </a:rPr>
            <a:t>Dễ dàng theo dõi tự động được lưu lượng khách hàng theo không gian (gian hàng nào, bán gì), theo thời gian (giờ khách hàng hay đến). </a:t>
          </a:r>
        </a:p>
        <a:p>
          <a:r>
            <a:rPr lang="en-US">
              <a:solidFill>
                <a:schemeClr val="bg2"/>
              </a:solidFill>
              <a:latin typeface="Calibri" panose="020F0502020204030204" pitchFamily="34" charset="0"/>
              <a:cs typeface="Times New Roman" panose="02020603050405020304" pitchFamily="18" charset="0"/>
            </a:rPr>
            <a:t>Tận dụng các mô hình, thư viện, thuật toán sẵn có, giúp thời gian phát triển ngắn hơn</a:t>
          </a:r>
          <a:endParaRPr lang="en-US">
            <a:solidFill>
              <a:schemeClr val="bg2"/>
            </a:solidFill>
          </a:endParaRPr>
        </a:p>
      </dgm:t>
    </dgm:pt>
    <dgm:pt modelId="{1708FD64-6418-4414-AFA4-E59C351A5DF6}" type="parTrans" cxnId="{DAAC3092-A019-4FE9-AFD8-DC90C7BF5796}">
      <dgm:prSet/>
      <dgm:spPr/>
      <dgm:t>
        <a:bodyPr/>
        <a:lstStyle/>
        <a:p>
          <a:endParaRPr lang="en-US"/>
        </a:p>
      </dgm:t>
    </dgm:pt>
    <dgm:pt modelId="{531129D9-9817-4AF7-8DA5-2A579D2D179B}" type="sibTrans" cxnId="{DAAC3092-A019-4FE9-AFD8-DC90C7BF5796}">
      <dgm:prSet/>
      <dgm:spPr/>
      <dgm:t>
        <a:bodyPr/>
        <a:lstStyle/>
        <a:p>
          <a:endParaRPr lang="en-US"/>
        </a:p>
      </dgm:t>
    </dgm:pt>
    <dgm:pt modelId="{6C8FB501-5C82-43D0-B27C-51AA632A7A81}">
      <dgm:prSet phldrT="[Text]"/>
      <dgm:spPr/>
      <dgm:t>
        <a:bodyPr/>
        <a:lstStyle/>
        <a:p>
          <a:r>
            <a:rPr lang="en-US">
              <a:solidFill>
                <a:schemeClr val="bg2"/>
              </a:solidFill>
              <a:latin typeface="Calibri" panose="020F0502020204030204" pitchFamily="34" charset="0"/>
              <a:cs typeface="Times New Roman" panose="02020603050405020304" pitchFamily="18" charset="0"/>
            </a:rPr>
            <a:t>Chưa xử lý các exceptions, ví dụ khi luồng camera bị mất kết nối…</a:t>
          </a:r>
        </a:p>
        <a:p>
          <a:r>
            <a:rPr lang="en-US">
              <a:solidFill>
                <a:schemeClr val="bg2"/>
              </a:solidFill>
              <a:latin typeface="Calibri" panose="020F0502020204030204" pitchFamily="34" charset="0"/>
              <a:cs typeface="Times New Roman" panose="02020603050405020304" pitchFamily="18" charset="0"/>
            </a:rPr>
            <a:t>Chất lượng nhận diện người chưa cao </a:t>
          </a:r>
        </a:p>
        <a:p>
          <a:r>
            <a:rPr lang="en-US">
              <a:solidFill>
                <a:schemeClr val="bg2"/>
              </a:solidFill>
              <a:latin typeface="Calibri" panose="020F0502020204030204" pitchFamily="34" charset="0"/>
              <a:cs typeface="Times New Roman" panose="02020603050405020304" pitchFamily="18" charset="0"/>
            </a:rPr>
            <a:t>Tốc độ chưa nhanh</a:t>
          </a:r>
        </a:p>
        <a:p>
          <a:r>
            <a:rPr lang="en-US">
              <a:solidFill>
                <a:schemeClr val="bg2"/>
              </a:solidFill>
              <a:latin typeface="Calibri" panose="020F0502020204030204" pitchFamily="34" charset="0"/>
              <a:cs typeface="Times New Roman" panose="02020603050405020304" pitchFamily="18" charset="0"/>
            </a:rPr>
            <a:t>Chưa có giao diện đồ họa người dùng </a:t>
          </a:r>
          <a:endParaRPr lang="en-US">
            <a:solidFill>
              <a:schemeClr val="bg2"/>
            </a:solidFill>
          </a:endParaRPr>
        </a:p>
      </dgm:t>
    </dgm:pt>
    <dgm:pt modelId="{3D2409A8-8756-4C57-9F24-005DF43EA933}" type="parTrans" cxnId="{37171EFE-99C9-411D-8E4D-65D66D11235D}">
      <dgm:prSet/>
      <dgm:spPr/>
      <dgm:t>
        <a:bodyPr/>
        <a:lstStyle/>
        <a:p>
          <a:endParaRPr lang="en-US"/>
        </a:p>
      </dgm:t>
    </dgm:pt>
    <dgm:pt modelId="{46022B89-F462-4C2E-ABFA-5E9DCF75F4C5}" type="sibTrans" cxnId="{37171EFE-99C9-411D-8E4D-65D66D11235D}">
      <dgm:prSet/>
      <dgm:spPr/>
      <dgm:t>
        <a:bodyPr/>
        <a:lstStyle/>
        <a:p>
          <a:endParaRPr lang="en-US"/>
        </a:p>
      </dgm:t>
    </dgm:pt>
    <dgm:pt modelId="{85EAF6D1-C0D9-49E4-937C-D2BE4E023B5C}" type="pres">
      <dgm:prSet presAssocID="{C90893CE-0E49-4C83-840B-DF8533DCC4E8}" presName="compositeShape" presStyleCnt="0">
        <dgm:presLayoutVars>
          <dgm:chMax val="2"/>
          <dgm:dir/>
          <dgm:resizeHandles val="exact"/>
        </dgm:presLayoutVars>
      </dgm:prSet>
      <dgm:spPr/>
      <dgm:t>
        <a:bodyPr/>
        <a:lstStyle/>
        <a:p>
          <a:endParaRPr lang="en-US"/>
        </a:p>
      </dgm:t>
    </dgm:pt>
    <dgm:pt modelId="{110E4630-3E7E-4A58-8D93-E57A3F10EA38}" type="pres">
      <dgm:prSet presAssocID="{C90893CE-0E49-4C83-840B-DF8533DCC4E8}" presName="divider" presStyleLbl="fgShp" presStyleIdx="0" presStyleCnt="1" custLinFactNeighborX="524" custLinFactNeighborY="-573"/>
      <dgm:spPr>
        <a:solidFill>
          <a:schemeClr val="tx1"/>
        </a:solidFill>
      </dgm:spPr>
    </dgm:pt>
    <dgm:pt modelId="{3D3EBDE6-B181-40F8-BB53-5952EF59A7FB}" type="pres">
      <dgm:prSet presAssocID="{D7AFD6EE-6DAB-474C-82F0-7409E00127E2}" presName="downArrow" presStyleLbl="node1" presStyleIdx="0" presStyleCnt="2"/>
      <dgm:spPr>
        <a:solidFill>
          <a:schemeClr val="tx1"/>
        </a:solidFill>
      </dgm:spPr>
    </dgm:pt>
    <dgm:pt modelId="{808CE0C3-360A-46CB-BC60-00895207B4F2}" type="pres">
      <dgm:prSet presAssocID="{D7AFD6EE-6DAB-474C-82F0-7409E00127E2}" presName="downArrowText" presStyleLbl="revTx" presStyleIdx="0" presStyleCnt="2">
        <dgm:presLayoutVars>
          <dgm:bulletEnabled val="1"/>
        </dgm:presLayoutVars>
      </dgm:prSet>
      <dgm:spPr/>
      <dgm:t>
        <a:bodyPr/>
        <a:lstStyle/>
        <a:p>
          <a:endParaRPr lang="en-US"/>
        </a:p>
      </dgm:t>
    </dgm:pt>
    <dgm:pt modelId="{1A44BCBB-9FE9-427D-A9EB-D5544ECA5395}" type="pres">
      <dgm:prSet presAssocID="{6C8FB501-5C82-43D0-B27C-51AA632A7A81}" presName="upArrow" presStyleLbl="node1" presStyleIdx="1" presStyleCnt="2"/>
      <dgm:spPr>
        <a:solidFill>
          <a:schemeClr val="tx1"/>
        </a:solidFill>
      </dgm:spPr>
    </dgm:pt>
    <dgm:pt modelId="{A979F8DF-B087-4863-9004-E1D7A2792E08}" type="pres">
      <dgm:prSet presAssocID="{6C8FB501-5C82-43D0-B27C-51AA632A7A81}" presName="upArrowText" presStyleLbl="revTx" presStyleIdx="1" presStyleCnt="2">
        <dgm:presLayoutVars>
          <dgm:bulletEnabled val="1"/>
        </dgm:presLayoutVars>
      </dgm:prSet>
      <dgm:spPr/>
      <dgm:t>
        <a:bodyPr/>
        <a:lstStyle/>
        <a:p>
          <a:endParaRPr lang="en-US"/>
        </a:p>
      </dgm:t>
    </dgm:pt>
  </dgm:ptLst>
  <dgm:cxnLst>
    <dgm:cxn modelId="{3BE706F6-2234-4738-AE7A-9D67FD64860C}" type="presOf" srcId="{6C8FB501-5C82-43D0-B27C-51AA632A7A81}" destId="{A979F8DF-B087-4863-9004-E1D7A2792E08}" srcOrd="0" destOrd="0" presId="urn:microsoft.com/office/officeart/2005/8/layout/arrow3"/>
    <dgm:cxn modelId="{5ED4DFED-4CC6-493F-99A6-6F1F9E6670CE}" type="presOf" srcId="{D7AFD6EE-6DAB-474C-82F0-7409E00127E2}" destId="{808CE0C3-360A-46CB-BC60-00895207B4F2}" srcOrd="0" destOrd="0" presId="urn:microsoft.com/office/officeart/2005/8/layout/arrow3"/>
    <dgm:cxn modelId="{DAAC3092-A019-4FE9-AFD8-DC90C7BF5796}" srcId="{C90893CE-0E49-4C83-840B-DF8533DCC4E8}" destId="{D7AFD6EE-6DAB-474C-82F0-7409E00127E2}" srcOrd="0" destOrd="0" parTransId="{1708FD64-6418-4414-AFA4-E59C351A5DF6}" sibTransId="{531129D9-9817-4AF7-8DA5-2A579D2D179B}"/>
    <dgm:cxn modelId="{37171EFE-99C9-411D-8E4D-65D66D11235D}" srcId="{C90893CE-0E49-4C83-840B-DF8533DCC4E8}" destId="{6C8FB501-5C82-43D0-B27C-51AA632A7A81}" srcOrd="1" destOrd="0" parTransId="{3D2409A8-8756-4C57-9F24-005DF43EA933}" sibTransId="{46022B89-F462-4C2E-ABFA-5E9DCF75F4C5}"/>
    <dgm:cxn modelId="{2AF98FEE-8453-4929-9D5E-0233FFD999BD}" type="presOf" srcId="{C90893CE-0E49-4C83-840B-DF8533DCC4E8}" destId="{85EAF6D1-C0D9-49E4-937C-D2BE4E023B5C}" srcOrd="0" destOrd="0" presId="urn:microsoft.com/office/officeart/2005/8/layout/arrow3"/>
    <dgm:cxn modelId="{908777A5-AFF0-421C-BF40-BC161D2EA705}" type="presParOf" srcId="{85EAF6D1-C0D9-49E4-937C-D2BE4E023B5C}" destId="{110E4630-3E7E-4A58-8D93-E57A3F10EA38}" srcOrd="0" destOrd="0" presId="urn:microsoft.com/office/officeart/2005/8/layout/arrow3"/>
    <dgm:cxn modelId="{E3853B1F-8FB2-442D-8B09-064F96CB4EE4}" type="presParOf" srcId="{85EAF6D1-C0D9-49E4-937C-D2BE4E023B5C}" destId="{3D3EBDE6-B181-40F8-BB53-5952EF59A7FB}" srcOrd="1" destOrd="0" presId="urn:microsoft.com/office/officeart/2005/8/layout/arrow3"/>
    <dgm:cxn modelId="{3C1B32D7-9088-4A31-8C75-FD1714BEC2EB}" type="presParOf" srcId="{85EAF6D1-C0D9-49E4-937C-D2BE4E023B5C}" destId="{808CE0C3-360A-46CB-BC60-00895207B4F2}" srcOrd="2" destOrd="0" presId="urn:microsoft.com/office/officeart/2005/8/layout/arrow3"/>
    <dgm:cxn modelId="{F6FBC091-2E50-404C-A45B-0ABBBA128BCA}" type="presParOf" srcId="{85EAF6D1-C0D9-49E4-937C-D2BE4E023B5C}" destId="{1A44BCBB-9FE9-427D-A9EB-D5544ECA5395}" srcOrd="3" destOrd="0" presId="urn:microsoft.com/office/officeart/2005/8/layout/arrow3"/>
    <dgm:cxn modelId="{E6A9FADD-2C62-4C59-A5FD-E0A22624EED7}" type="presParOf" srcId="{85EAF6D1-C0D9-49E4-937C-D2BE4E023B5C}" destId="{A979F8DF-B087-4863-9004-E1D7A2792E08}" srcOrd="4" destOrd="0" presId="urn:microsoft.com/office/officeart/2005/8/layout/arrow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D68B95-7FD3-45BF-87A5-A4C1E4D2140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9580BB7-D557-4019-BDAF-7980E75BCE66}">
      <dgm:prSet phldrT="[Text]"/>
      <dgm:spPr>
        <a:solidFill>
          <a:schemeClr val="tx1"/>
        </a:solidFill>
      </dgm:spPr>
      <dgm:t>
        <a:bodyPr/>
        <a:lstStyle/>
        <a:p>
          <a:r>
            <a:rPr lang="en-US"/>
            <a:t>Hiệu năng</a:t>
          </a:r>
        </a:p>
      </dgm:t>
    </dgm:pt>
    <dgm:pt modelId="{3ACF6230-8357-4A51-B512-49ABD47EFE0C}" type="parTrans" cxnId="{F72363C6-E5A2-4845-B307-6B3922D85838}">
      <dgm:prSet/>
      <dgm:spPr/>
      <dgm:t>
        <a:bodyPr/>
        <a:lstStyle/>
        <a:p>
          <a:endParaRPr lang="en-US"/>
        </a:p>
      </dgm:t>
    </dgm:pt>
    <dgm:pt modelId="{62DE4B7A-D7D6-4C22-A307-D5C2F4DF32DB}" type="sibTrans" cxnId="{F72363C6-E5A2-4845-B307-6B3922D85838}">
      <dgm:prSet/>
      <dgm:spPr/>
      <dgm:t>
        <a:bodyPr/>
        <a:lstStyle/>
        <a:p>
          <a:endParaRPr lang="en-US"/>
        </a:p>
      </dgm:t>
    </dgm:pt>
    <dgm:pt modelId="{5B77727E-D9CC-4E91-AD33-3270BFA48F0C}">
      <dgm:prSet phldrT="[Text]"/>
      <dgm:spPr>
        <a:noFill/>
      </dgm:spPr>
      <dgm:t>
        <a:bodyPr/>
        <a:lstStyle/>
        <a:p>
          <a:r>
            <a:rPr lang="en-US">
              <a:solidFill>
                <a:schemeClr val="bg2"/>
              </a:solidFill>
            </a:rPr>
            <a:t>Tối ưu tốc độ</a:t>
          </a:r>
        </a:p>
      </dgm:t>
    </dgm:pt>
    <dgm:pt modelId="{96211D75-B5EA-46C8-B779-239D9A027D98}" type="parTrans" cxnId="{EE4864B6-F990-4D02-ACCE-09BFA6469A66}">
      <dgm:prSet/>
      <dgm:spPr/>
      <dgm:t>
        <a:bodyPr/>
        <a:lstStyle/>
        <a:p>
          <a:endParaRPr lang="en-US"/>
        </a:p>
      </dgm:t>
    </dgm:pt>
    <dgm:pt modelId="{CE810572-0157-4062-B39A-538CD64640C8}" type="sibTrans" cxnId="{EE4864B6-F990-4D02-ACCE-09BFA6469A66}">
      <dgm:prSet/>
      <dgm:spPr/>
      <dgm:t>
        <a:bodyPr/>
        <a:lstStyle/>
        <a:p>
          <a:endParaRPr lang="en-US"/>
        </a:p>
      </dgm:t>
    </dgm:pt>
    <dgm:pt modelId="{C65B12BE-F5FF-4D47-876C-DBE6D8DECA8E}">
      <dgm:prSet phldrT="[Text]"/>
      <dgm:spPr>
        <a:noFill/>
      </dgm:spPr>
      <dgm:t>
        <a:bodyPr/>
        <a:lstStyle/>
        <a:p>
          <a:r>
            <a:rPr lang="en-US">
              <a:solidFill>
                <a:schemeClr val="bg2"/>
              </a:solidFill>
            </a:rPr>
            <a:t>Tăng độ chính xác</a:t>
          </a:r>
        </a:p>
      </dgm:t>
    </dgm:pt>
    <dgm:pt modelId="{63555C7E-5725-4D23-B80A-0D3AB78032E1}" type="parTrans" cxnId="{6F1709F0-017B-49C5-9001-5550687A6369}">
      <dgm:prSet/>
      <dgm:spPr/>
      <dgm:t>
        <a:bodyPr/>
        <a:lstStyle/>
        <a:p>
          <a:endParaRPr lang="en-US"/>
        </a:p>
      </dgm:t>
    </dgm:pt>
    <dgm:pt modelId="{6C8E63B4-15F3-48CA-A9F1-9D8BC49D487A}" type="sibTrans" cxnId="{6F1709F0-017B-49C5-9001-5550687A6369}">
      <dgm:prSet/>
      <dgm:spPr/>
      <dgm:t>
        <a:bodyPr/>
        <a:lstStyle/>
        <a:p>
          <a:endParaRPr lang="en-US"/>
        </a:p>
      </dgm:t>
    </dgm:pt>
    <dgm:pt modelId="{695032AF-F33F-4F8A-A72D-E1660CB69CFD}">
      <dgm:prSet phldrT="[Text]"/>
      <dgm:spPr>
        <a:solidFill>
          <a:schemeClr val="tx1"/>
        </a:solidFill>
      </dgm:spPr>
      <dgm:t>
        <a:bodyPr/>
        <a:lstStyle/>
        <a:p>
          <a:r>
            <a:rPr lang="en-US"/>
            <a:t>Thân thiện với người dùng</a:t>
          </a:r>
        </a:p>
      </dgm:t>
    </dgm:pt>
    <dgm:pt modelId="{639BAACE-1DE9-4411-A9D1-0B03BD87372B}" type="parTrans" cxnId="{17304D25-A8F8-4E8D-923B-9CD25F599769}">
      <dgm:prSet/>
      <dgm:spPr/>
      <dgm:t>
        <a:bodyPr/>
        <a:lstStyle/>
        <a:p>
          <a:endParaRPr lang="en-US"/>
        </a:p>
      </dgm:t>
    </dgm:pt>
    <dgm:pt modelId="{6A62FBC3-16A5-42ED-A623-FE5FF8D07DF8}" type="sibTrans" cxnId="{17304D25-A8F8-4E8D-923B-9CD25F599769}">
      <dgm:prSet/>
      <dgm:spPr/>
      <dgm:t>
        <a:bodyPr/>
        <a:lstStyle/>
        <a:p>
          <a:endParaRPr lang="en-US"/>
        </a:p>
      </dgm:t>
    </dgm:pt>
    <dgm:pt modelId="{7BE2C2A9-777E-4DEC-BA14-BE48F31B8829}">
      <dgm:prSet phldrT="[Text]"/>
      <dgm:spPr>
        <a:noFill/>
      </dgm:spPr>
      <dgm:t>
        <a:bodyPr/>
        <a:lstStyle/>
        <a:p>
          <a:r>
            <a:rPr lang="en-US">
              <a:solidFill>
                <a:schemeClr val="bg2"/>
              </a:solidFill>
            </a:rPr>
            <a:t>Giao diện đồ họa</a:t>
          </a:r>
        </a:p>
      </dgm:t>
    </dgm:pt>
    <dgm:pt modelId="{43D62525-D9C4-43BC-B0F0-C5862E0068DD}" type="parTrans" cxnId="{EA2EC986-1D88-48B6-B0FD-5CC5DBA0A5A8}">
      <dgm:prSet/>
      <dgm:spPr/>
      <dgm:t>
        <a:bodyPr/>
        <a:lstStyle/>
        <a:p>
          <a:endParaRPr lang="en-US"/>
        </a:p>
      </dgm:t>
    </dgm:pt>
    <dgm:pt modelId="{73E8E3DF-F19D-4970-9B99-733527D9A5F6}" type="sibTrans" cxnId="{EA2EC986-1D88-48B6-B0FD-5CC5DBA0A5A8}">
      <dgm:prSet/>
      <dgm:spPr/>
      <dgm:t>
        <a:bodyPr/>
        <a:lstStyle/>
        <a:p>
          <a:endParaRPr lang="en-US"/>
        </a:p>
      </dgm:t>
    </dgm:pt>
    <dgm:pt modelId="{4D3EBA68-0F4A-4094-BA5A-5780EFAA7E7C}">
      <dgm:prSet phldrT="[Text]"/>
      <dgm:spPr>
        <a:solidFill>
          <a:schemeClr val="tx1"/>
        </a:solidFill>
      </dgm:spPr>
      <dgm:t>
        <a:bodyPr/>
        <a:lstStyle/>
        <a:p>
          <a:r>
            <a:rPr lang="en-US"/>
            <a:t>Thêm tính năng</a:t>
          </a:r>
        </a:p>
      </dgm:t>
    </dgm:pt>
    <dgm:pt modelId="{75BC70A7-90CE-46E2-B781-6D80A1312E47}" type="parTrans" cxnId="{F4B8FBA9-D2EB-4439-B8E2-F4AEDCA3277A}">
      <dgm:prSet/>
      <dgm:spPr/>
      <dgm:t>
        <a:bodyPr/>
        <a:lstStyle/>
        <a:p>
          <a:endParaRPr lang="en-US"/>
        </a:p>
      </dgm:t>
    </dgm:pt>
    <dgm:pt modelId="{DD1209F2-0BBC-4F9E-B28D-1EB630CE69DE}" type="sibTrans" cxnId="{F4B8FBA9-D2EB-4439-B8E2-F4AEDCA3277A}">
      <dgm:prSet/>
      <dgm:spPr/>
      <dgm:t>
        <a:bodyPr/>
        <a:lstStyle/>
        <a:p>
          <a:endParaRPr lang="en-US"/>
        </a:p>
      </dgm:t>
    </dgm:pt>
    <dgm:pt modelId="{18674B90-5BF3-483A-931D-B5B9CBD1FBBD}">
      <dgm:prSet phldrT="[Text]"/>
      <dgm:spPr>
        <a:noFill/>
      </dgm:spPr>
      <dgm:t>
        <a:bodyPr/>
        <a:lstStyle/>
        <a:p>
          <a:r>
            <a:rPr lang="en-US">
              <a:solidFill>
                <a:schemeClr val="bg2"/>
              </a:solidFill>
            </a:rPr>
            <a:t>Đếm người vào cửa</a:t>
          </a:r>
        </a:p>
      </dgm:t>
    </dgm:pt>
    <dgm:pt modelId="{2E74AF1E-D525-4252-9885-76BE913EB39B}" type="parTrans" cxnId="{FA33BCB1-80B2-492B-B81F-2AEC5424D48D}">
      <dgm:prSet/>
      <dgm:spPr/>
      <dgm:t>
        <a:bodyPr/>
        <a:lstStyle/>
        <a:p>
          <a:endParaRPr lang="en-US"/>
        </a:p>
      </dgm:t>
    </dgm:pt>
    <dgm:pt modelId="{77AC402A-3777-4B0E-80DF-EC64F101E472}" type="sibTrans" cxnId="{FA33BCB1-80B2-492B-B81F-2AEC5424D48D}">
      <dgm:prSet/>
      <dgm:spPr/>
      <dgm:t>
        <a:bodyPr/>
        <a:lstStyle/>
        <a:p>
          <a:endParaRPr lang="en-US"/>
        </a:p>
      </dgm:t>
    </dgm:pt>
    <dgm:pt modelId="{3D5D662B-B976-45D4-A13B-74BD47AA2E3C}">
      <dgm:prSet phldrT="[Text]"/>
      <dgm:spPr>
        <a:noFill/>
      </dgm:spPr>
      <dgm:t>
        <a:bodyPr/>
        <a:lstStyle/>
        <a:p>
          <a:r>
            <a:rPr lang="en-US">
              <a:solidFill>
                <a:schemeClr val="bg2"/>
              </a:solidFill>
            </a:rPr>
            <a:t>Theo dõi số người quan tâm từng gian hàng</a:t>
          </a:r>
        </a:p>
      </dgm:t>
    </dgm:pt>
    <dgm:pt modelId="{A644D8DB-228C-4F6C-A579-DA2B347B4626}" type="parTrans" cxnId="{967FE1E8-D35A-4457-8B0B-F90B9D1BAA5D}">
      <dgm:prSet/>
      <dgm:spPr/>
      <dgm:t>
        <a:bodyPr/>
        <a:lstStyle/>
        <a:p>
          <a:endParaRPr lang="en-US"/>
        </a:p>
      </dgm:t>
    </dgm:pt>
    <dgm:pt modelId="{3CA59D43-C9C0-438A-8589-DE63C36E4919}" type="sibTrans" cxnId="{967FE1E8-D35A-4457-8B0B-F90B9D1BAA5D}">
      <dgm:prSet/>
      <dgm:spPr/>
      <dgm:t>
        <a:bodyPr/>
        <a:lstStyle/>
        <a:p>
          <a:endParaRPr lang="en-US"/>
        </a:p>
      </dgm:t>
    </dgm:pt>
    <dgm:pt modelId="{C7304F80-B992-44D0-B7C9-D5BC91BB4463}">
      <dgm:prSet phldrT="[Text]"/>
      <dgm:spPr>
        <a:noFill/>
      </dgm:spPr>
      <dgm:t>
        <a:bodyPr/>
        <a:lstStyle/>
        <a:p>
          <a:r>
            <a:rPr lang="en-US">
              <a:solidFill>
                <a:schemeClr val="bg2"/>
              </a:solidFill>
            </a:rPr>
            <a:t>Nhận diện người có thời gian đứng bất thường</a:t>
          </a:r>
        </a:p>
      </dgm:t>
    </dgm:pt>
    <dgm:pt modelId="{2E1277CF-A747-45CF-B313-65BBE8C46C8E}" type="parTrans" cxnId="{D3BD3A19-6229-42FE-A415-5F87B6A268B5}">
      <dgm:prSet/>
      <dgm:spPr/>
      <dgm:t>
        <a:bodyPr/>
        <a:lstStyle/>
        <a:p>
          <a:endParaRPr lang="en-US"/>
        </a:p>
      </dgm:t>
    </dgm:pt>
    <dgm:pt modelId="{9C16B173-D074-4BE0-89E2-B32AEE82021A}" type="sibTrans" cxnId="{D3BD3A19-6229-42FE-A415-5F87B6A268B5}">
      <dgm:prSet/>
      <dgm:spPr/>
      <dgm:t>
        <a:bodyPr/>
        <a:lstStyle/>
        <a:p>
          <a:endParaRPr lang="en-US"/>
        </a:p>
      </dgm:t>
    </dgm:pt>
    <dgm:pt modelId="{6817F71B-E144-482F-A339-46C45B38ACB5}">
      <dgm:prSet phldrT="[Text]"/>
      <dgm:spPr>
        <a:noFill/>
      </dgm:spPr>
      <dgm:t>
        <a:bodyPr/>
        <a:lstStyle/>
        <a:p>
          <a:r>
            <a:rPr lang="en-US">
              <a:solidFill>
                <a:schemeClr val="bg2"/>
              </a:solidFill>
            </a:rPr>
            <a:t>Thêm biểu đồ theo dõi lưu lượng theo theo thời gian (ngày, giờ trong ngày…)</a:t>
          </a:r>
        </a:p>
      </dgm:t>
    </dgm:pt>
    <dgm:pt modelId="{1DC00397-E98F-4120-8C7E-64F9BB7E42A0}" type="parTrans" cxnId="{40BA4522-682E-4756-9C46-30930C43253B}">
      <dgm:prSet/>
      <dgm:spPr/>
      <dgm:t>
        <a:bodyPr/>
        <a:lstStyle/>
        <a:p>
          <a:endParaRPr lang="en-US"/>
        </a:p>
      </dgm:t>
    </dgm:pt>
    <dgm:pt modelId="{B9587EA8-34A0-42ED-8851-3C0DA1C258BB}" type="sibTrans" cxnId="{40BA4522-682E-4756-9C46-30930C43253B}">
      <dgm:prSet/>
      <dgm:spPr/>
      <dgm:t>
        <a:bodyPr/>
        <a:lstStyle/>
        <a:p>
          <a:endParaRPr lang="en-US"/>
        </a:p>
      </dgm:t>
    </dgm:pt>
    <dgm:pt modelId="{A443AD28-735E-4FDE-84A9-C02D923AA639}" type="pres">
      <dgm:prSet presAssocID="{56D68B95-7FD3-45BF-87A5-A4C1E4D21402}" presName="Name0" presStyleCnt="0">
        <dgm:presLayoutVars>
          <dgm:dir/>
          <dgm:animLvl val="lvl"/>
          <dgm:resizeHandles val="exact"/>
        </dgm:presLayoutVars>
      </dgm:prSet>
      <dgm:spPr/>
      <dgm:t>
        <a:bodyPr/>
        <a:lstStyle/>
        <a:p>
          <a:endParaRPr lang="en-US"/>
        </a:p>
      </dgm:t>
    </dgm:pt>
    <dgm:pt modelId="{F4F31E2D-3390-4C13-A995-FB6EF6383295}" type="pres">
      <dgm:prSet presAssocID="{E9580BB7-D557-4019-BDAF-7980E75BCE66}" presName="composite" presStyleCnt="0"/>
      <dgm:spPr/>
    </dgm:pt>
    <dgm:pt modelId="{CFAF78E1-9916-4F14-A888-88F0D6CDE161}" type="pres">
      <dgm:prSet presAssocID="{E9580BB7-D557-4019-BDAF-7980E75BCE66}" presName="parTx" presStyleLbl="alignNode1" presStyleIdx="0" presStyleCnt="3">
        <dgm:presLayoutVars>
          <dgm:chMax val="0"/>
          <dgm:chPref val="0"/>
          <dgm:bulletEnabled val="1"/>
        </dgm:presLayoutVars>
      </dgm:prSet>
      <dgm:spPr/>
      <dgm:t>
        <a:bodyPr/>
        <a:lstStyle/>
        <a:p>
          <a:endParaRPr lang="en-US"/>
        </a:p>
      </dgm:t>
    </dgm:pt>
    <dgm:pt modelId="{109FCB2E-7F2B-4F38-AE12-2C55639B6F3B}" type="pres">
      <dgm:prSet presAssocID="{E9580BB7-D557-4019-BDAF-7980E75BCE66}" presName="desTx" presStyleLbl="alignAccFollowNode1" presStyleIdx="0" presStyleCnt="3">
        <dgm:presLayoutVars>
          <dgm:bulletEnabled val="1"/>
        </dgm:presLayoutVars>
      </dgm:prSet>
      <dgm:spPr/>
      <dgm:t>
        <a:bodyPr/>
        <a:lstStyle/>
        <a:p>
          <a:endParaRPr lang="en-US"/>
        </a:p>
      </dgm:t>
    </dgm:pt>
    <dgm:pt modelId="{E3542A37-F94F-4926-AF1D-AB2B99A9C8F6}" type="pres">
      <dgm:prSet presAssocID="{62DE4B7A-D7D6-4C22-A307-D5C2F4DF32DB}" presName="space" presStyleCnt="0"/>
      <dgm:spPr/>
    </dgm:pt>
    <dgm:pt modelId="{59490A82-3E7C-458E-B89B-E8F020194033}" type="pres">
      <dgm:prSet presAssocID="{695032AF-F33F-4F8A-A72D-E1660CB69CFD}" presName="composite" presStyleCnt="0"/>
      <dgm:spPr/>
    </dgm:pt>
    <dgm:pt modelId="{DBFB29DC-9C94-4194-BE20-6AECB033BD7E}" type="pres">
      <dgm:prSet presAssocID="{695032AF-F33F-4F8A-A72D-E1660CB69CFD}" presName="parTx" presStyleLbl="alignNode1" presStyleIdx="1" presStyleCnt="3">
        <dgm:presLayoutVars>
          <dgm:chMax val="0"/>
          <dgm:chPref val="0"/>
          <dgm:bulletEnabled val="1"/>
        </dgm:presLayoutVars>
      </dgm:prSet>
      <dgm:spPr/>
      <dgm:t>
        <a:bodyPr/>
        <a:lstStyle/>
        <a:p>
          <a:endParaRPr lang="en-US"/>
        </a:p>
      </dgm:t>
    </dgm:pt>
    <dgm:pt modelId="{DF2F876C-9CD1-47F2-A082-F206C6BCE159}" type="pres">
      <dgm:prSet presAssocID="{695032AF-F33F-4F8A-A72D-E1660CB69CFD}" presName="desTx" presStyleLbl="alignAccFollowNode1" presStyleIdx="1" presStyleCnt="3">
        <dgm:presLayoutVars>
          <dgm:bulletEnabled val="1"/>
        </dgm:presLayoutVars>
      </dgm:prSet>
      <dgm:spPr/>
      <dgm:t>
        <a:bodyPr/>
        <a:lstStyle/>
        <a:p>
          <a:endParaRPr lang="en-US"/>
        </a:p>
      </dgm:t>
    </dgm:pt>
    <dgm:pt modelId="{D557450E-58B0-43D0-A582-0F6762095DF3}" type="pres">
      <dgm:prSet presAssocID="{6A62FBC3-16A5-42ED-A623-FE5FF8D07DF8}" presName="space" presStyleCnt="0"/>
      <dgm:spPr/>
    </dgm:pt>
    <dgm:pt modelId="{EC2ECC5A-0B5D-4823-90DB-E7AF6B5C34B4}" type="pres">
      <dgm:prSet presAssocID="{4D3EBA68-0F4A-4094-BA5A-5780EFAA7E7C}" presName="composite" presStyleCnt="0"/>
      <dgm:spPr/>
    </dgm:pt>
    <dgm:pt modelId="{B0582DD6-BF18-4328-8228-52636237E9D1}" type="pres">
      <dgm:prSet presAssocID="{4D3EBA68-0F4A-4094-BA5A-5780EFAA7E7C}" presName="parTx" presStyleLbl="alignNode1" presStyleIdx="2" presStyleCnt="3">
        <dgm:presLayoutVars>
          <dgm:chMax val="0"/>
          <dgm:chPref val="0"/>
          <dgm:bulletEnabled val="1"/>
        </dgm:presLayoutVars>
      </dgm:prSet>
      <dgm:spPr/>
      <dgm:t>
        <a:bodyPr/>
        <a:lstStyle/>
        <a:p>
          <a:endParaRPr lang="en-US"/>
        </a:p>
      </dgm:t>
    </dgm:pt>
    <dgm:pt modelId="{27DBBC80-FFD9-4DFF-BE8B-D40CC7AAD1EA}" type="pres">
      <dgm:prSet presAssocID="{4D3EBA68-0F4A-4094-BA5A-5780EFAA7E7C}" presName="desTx" presStyleLbl="alignAccFollowNode1" presStyleIdx="2" presStyleCnt="3">
        <dgm:presLayoutVars>
          <dgm:bulletEnabled val="1"/>
        </dgm:presLayoutVars>
      </dgm:prSet>
      <dgm:spPr/>
      <dgm:t>
        <a:bodyPr/>
        <a:lstStyle/>
        <a:p>
          <a:endParaRPr lang="en-US"/>
        </a:p>
      </dgm:t>
    </dgm:pt>
  </dgm:ptLst>
  <dgm:cxnLst>
    <dgm:cxn modelId="{EE4864B6-F990-4D02-ACCE-09BFA6469A66}" srcId="{E9580BB7-D557-4019-BDAF-7980E75BCE66}" destId="{5B77727E-D9CC-4E91-AD33-3270BFA48F0C}" srcOrd="0" destOrd="0" parTransId="{96211D75-B5EA-46C8-B779-239D9A027D98}" sibTransId="{CE810572-0157-4062-B39A-538CD64640C8}"/>
    <dgm:cxn modelId="{DDD16391-E0FD-4CFB-82E4-19A6DF9CB3E4}" type="presOf" srcId="{3D5D662B-B976-45D4-A13B-74BD47AA2E3C}" destId="{27DBBC80-FFD9-4DFF-BE8B-D40CC7AAD1EA}" srcOrd="0" destOrd="2" presId="urn:microsoft.com/office/officeart/2005/8/layout/hList1"/>
    <dgm:cxn modelId="{D3BD3A19-6229-42FE-A415-5F87B6A268B5}" srcId="{4D3EBA68-0F4A-4094-BA5A-5780EFAA7E7C}" destId="{C7304F80-B992-44D0-B7C9-D5BC91BB4463}" srcOrd="1" destOrd="0" parTransId="{2E1277CF-A747-45CF-B313-65BBE8C46C8E}" sibTransId="{9C16B173-D074-4BE0-89E2-B32AEE82021A}"/>
    <dgm:cxn modelId="{3E83B95F-EF46-4ABF-8B0D-C9FBD6310170}" type="presOf" srcId="{C65B12BE-F5FF-4D47-876C-DBE6D8DECA8E}" destId="{109FCB2E-7F2B-4F38-AE12-2C55639B6F3B}" srcOrd="0" destOrd="1" presId="urn:microsoft.com/office/officeart/2005/8/layout/hList1"/>
    <dgm:cxn modelId="{F72363C6-E5A2-4845-B307-6B3922D85838}" srcId="{56D68B95-7FD3-45BF-87A5-A4C1E4D21402}" destId="{E9580BB7-D557-4019-BDAF-7980E75BCE66}" srcOrd="0" destOrd="0" parTransId="{3ACF6230-8357-4A51-B512-49ABD47EFE0C}" sibTransId="{62DE4B7A-D7D6-4C22-A307-D5C2F4DF32DB}"/>
    <dgm:cxn modelId="{FCEF9276-32D2-4F67-B903-7BA508124D32}" type="presOf" srcId="{56D68B95-7FD3-45BF-87A5-A4C1E4D21402}" destId="{A443AD28-735E-4FDE-84A9-C02D923AA639}" srcOrd="0" destOrd="0" presId="urn:microsoft.com/office/officeart/2005/8/layout/hList1"/>
    <dgm:cxn modelId="{064237FD-C8F9-4159-9A36-78C112D0E20E}" type="presOf" srcId="{7BE2C2A9-777E-4DEC-BA14-BE48F31B8829}" destId="{DF2F876C-9CD1-47F2-A082-F206C6BCE159}" srcOrd="0" destOrd="0" presId="urn:microsoft.com/office/officeart/2005/8/layout/hList1"/>
    <dgm:cxn modelId="{B2066CAA-A178-4D76-8AEB-8CB576B3EA33}" type="presOf" srcId="{E9580BB7-D557-4019-BDAF-7980E75BCE66}" destId="{CFAF78E1-9916-4F14-A888-88F0D6CDE161}" srcOrd="0" destOrd="0" presId="urn:microsoft.com/office/officeart/2005/8/layout/hList1"/>
    <dgm:cxn modelId="{17304D25-A8F8-4E8D-923B-9CD25F599769}" srcId="{56D68B95-7FD3-45BF-87A5-A4C1E4D21402}" destId="{695032AF-F33F-4F8A-A72D-E1660CB69CFD}" srcOrd="1" destOrd="0" parTransId="{639BAACE-1DE9-4411-A9D1-0B03BD87372B}" sibTransId="{6A62FBC3-16A5-42ED-A623-FE5FF8D07DF8}"/>
    <dgm:cxn modelId="{EA2EC986-1D88-48B6-B0FD-5CC5DBA0A5A8}" srcId="{695032AF-F33F-4F8A-A72D-E1660CB69CFD}" destId="{7BE2C2A9-777E-4DEC-BA14-BE48F31B8829}" srcOrd="0" destOrd="0" parTransId="{43D62525-D9C4-43BC-B0F0-C5862E0068DD}" sibTransId="{73E8E3DF-F19D-4970-9B99-733527D9A5F6}"/>
    <dgm:cxn modelId="{62EB46B3-FD45-4B0C-A4AC-0B0FC0311600}" type="presOf" srcId="{4D3EBA68-0F4A-4094-BA5A-5780EFAA7E7C}" destId="{B0582DD6-BF18-4328-8228-52636237E9D1}" srcOrd="0" destOrd="0" presId="urn:microsoft.com/office/officeart/2005/8/layout/hList1"/>
    <dgm:cxn modelId="{FA33BCB1-80B2-492B-B81F-2AEC5424D48D}" srcId="{4D3EBA68-0F4A-4094-BA5A-5780EFAA7E7C}" destId="{18674B90-5BF3-483A-931D-B5B9CBD1FBBD}" srcOrd="0" destOrd="0" parTransId="{2E74AF1E-D525-4252-9885-76BE913EB39B}" sibTransId="{77AC402A-3777-4B0E-80DF-EC64F101E472}"/>
    <dgm:cxn modelId="{6F1709F0-017B-49C5-9001-5550687A6369}" srcId="{E9580BB7-D557-4019-BDAF-7980E75BCE66}" destId="{C65B12BE-F5FF-4D47-876C-DBE6D8DECA8E}" srcOrd="1" destOrd="0" parTransId="{63555C7E-5725-4D23-B80A-0D3AB78032E1}" sibTransId="{6C8E63B4-15F3-48CA-A9F1-9D8BC49D487A}"/>
    <dgm:cxn modelId="{433D5615-6B1E-4E05-916D-E0B42A7209E7}" type="presOf" srcId="{6817F71B-E144-482F-A339-46C45B38ACB5}" destId="{27DBBC80-FFD9-4DFF-BE8B-D40CC7AAD1EA}" srcOrd="0" destOrd="3" presId="urn:microsoft.com/office/officeart/2005/8/layout/hList1"/>
    <dgm:cxn modelId="{967FE1E8-D35A-4457-8B0B-F90B9D1BAA5D}" srcId="{4D3EBA68-0F4A-4094-BA5A-5780EFAA7E7C}" destId="{3D5D662B-B976-45D4-A13B-74BD47AA2E3C}" srcOrd="2" destOrd="0" parTransId="{A644D8DB-228C-4F6C-A579-DA2B347B4626}" sibTransId="{3CA59D43-C9C0-438A-8589-DE63C36E4919}"/>
    <dgm:cxn modelId="{05B48000-620F-4E5A-9F41-BC5327CECF6F}" type="presOf" srcId="{C7304F80-B992-44D0-B7C9-D5BC91BB4463}" destId="{27DBBC80-FFD9-4DFF-BE8B-D40CC7AAD1EA}" srcOrd="0" destOrd="1" presId="urn:microsoft.com/office/officeart/2005/8/layout/hList1"/>
    <dgm:cxn modelId="{47912132-6094-4B90-8542-32AD0BF1B6DD}" type="presOf" srcId="{695032AF-F33F-4F8A-A72D-E1660CB69CFD}" destId="{DBFB29DC-9C94-4194-BE20-6AECB033BD7E}" srcOrd="0" destOrd="0" presId="urn:microsoft.com/office/officeart/2005/8/layout/hList1"/>
    <dgm:cxn modelId="{B354548F-EC59-4869-AC10-67111D72EF54}" type="presOf" srcId="{18674B90-5BF3-483A-931D-B5B9CBD1FBBD}" destId="{27DBBC80-FFD9-4DFF-BE8B-D40CC7AAD1EA}" srcOrd="0" destOrd="0" presId="urn:microsoft.com/office/officeart/2005/8/layout/hList1"/>
    <dgm:cxn modelId="{76FA8046-338A-49B8-8792-3A3993588FDB}" type="presOf" srcId="{5B77727E-D9CC-4E91-AD33-3270BFA48F0C}" destId="{109FCB2E-7F2B-4F38-AE12-2C55639B6F3B}" srcOrd="0" destOrd="0" presId="urn:microsoft.com/office/officeart/2005/8/layout/hList1"/>
    <dgm:cxn modelId="{F4B8FBA9-D2EB-4439-B8E2-F4AEDCA3277A}" srcId="{56D68B95-7FD3-45BF-87A5-A4C1E4D21402}" destId="{4D3EBA68-0F4A-4094-BA5A-5780EFAA7E7C}" srcOrd="2" destOrd="0" parTransId="{75BC70A7-90CE-46E2-B781-6D80A1312E47}" sibTransId="{DD1209F2-0BBC-4F9E-B28D-1EB630CE69DE}"/>
    <dgm:cxn modelId="{40BA4522-682E-4756-9C46-30930C43253B}" srcId="{4D3EBA68-0F4A-4094-BA5A-5780EFAA7E7C}" destId="{6817F71B-E144-482F-A339-46C45B38ACB5}" srcOrd="3" destOrd="0" parTransId="{1DC00397-E98F-4120-8C7E-64F9BB7E42A0}" sibTransId="{B9587EA8-34A0-42ED-8851-3C0DA1C258BB}"/>
    <dgm:cxn modelId="{0CF14A91-777A-4E29-B94A-FA5B14EC44CE}" type="presParOf" srcId="{A443AD28-735E-4FDE-84A9-C02D923AA639}" destId="{F4F31E2D-3390-4C13-A995-FB6EF6383295}" srcOrd="0" destOrd="0" presId="urn:microsoft.com/office/officeart/2005/8/layout/hList1"/>
    <dgm:cxn modelId="{2BF2E9B8-BD5B-47C3-9B99-058D6E939EA5}" type="presParOf" srcId="{F4F31E2D-3390-4C13-A995-FB6EF6383295}" destId="{CFAF78E1-9916-4F14-A888-88F0D6CDE161}" srcOrd="0" destOrd="0" presId="urn:microsoft.com/office/officeart/2005/8/layout/hList1"/>
    <dgm:cxn modelId="{FAB4B8CB-4876-4064-B61C-7C276571B751}" type="presParOf" srcId="{F4F31E2D-3390-4C13-A995-FB6EF6383295}" destId="{109FCB2E-7F2B-4F38-AE12-2C55639B6F3B}" srcOrd="1" destOrd="0" presId="urn:microsoft.com/office/officeart/2005/8/layout/hList1"/>
    <dgm:cxn modelId="{D827FBFA-46CA-43BE-B928-BC52EC7522A9}" type="presParOf" srcId="{A443AD28-735E-4FDE-84A9-C02D923AA639}" destId="{E3542A37-F94F-4926-AF1D-AB2B99A9C8F6}" srcOrd="1" destOrd="0" presId="urn:microsoft.com/office/officeart/2005/8/layout/hList1"/>
    <dgm:cxn modelId="{277DB54D-DB10-4643-B757-6A7D86B02390}" type="presParOf" srcId="{A443AD28-735E-4FDE-84A9-C02D923AA639}" destId="{59490A82-3E7C-458E-B89B-E8F020194033}" srcOrd="2" destOrd="0" presId="urn:microsoft.com/office/officeart/2005/8/layout/hList1"/>
    <dgm:cxn modelId="{678BCFDC-CBE8-45F2-A840-420499BAE448}" type="presParOf" srcId="{59490A82-3E7C-458E-B89B-E8F020194033}" destId="{DBFB29DC-9C94-4194-BE20-6AECB033BD7E}" srcOrd="0" destOrd="0" presId="urn:microsoft.com/office/officeart/2005/8/layout/hList1"/>
    <dgm:cxn modelId="{BC9B3500-2E9D-4D48-9678-E5C657128E93}" type="presParOf" srcId="{59490A82-3E7C-458E-B89B-E8F020194033}" destId="{DF2F876C-9CD1-47F2-A082-F206C6BCE159}" srcOrd="1" destOrd="0" presId="urn:microsoft.com/office/officeart/2005/8/layout/hList1"/>
    <dgm:cxn modelId="{998E1AD9-8654-41CC-931C-97D3AA79B540}" type="presParOf" srcId="{A443AD28-735E-4FDE-84A9-C02D923AA639}" destId="{D557450E-58B0-43D0-A582-0F6762095DF3}" srcOrd="3" destOrd="0" presId="urn:microsoft.com/office/officeart/2005/8/layout/hList1"/>
    <dgm:cxn modelId="{D8AE70E6-7EC6-42D4-B8B7-0E3927B37001}" type="presParOf" srcId="{A443AD28-735E-4FDE-84A9-C02D923AA639}" destId="{EC2ECC5A-0B5D-4823-90DB-E7AF6B5C34B4}" srcOrd="4" destOrd="0" presId="urn:microsoft.com/office/officeart/2005/8/layout/hList1"/>
    <dgm:cxn modelId="{920518C9-6F2F-4374-B366-E6EE5BA23640}" type="presParOf" srcId="{EC2ECC5A-0B5D-4823-90DB-E7AF6B5C34B4}" destId="{B0582DD6-BF18-4328-8228-52636237E9D1}" srcOrd="0" destOrd="0" presId="urn:microsoft.com/office/officeart/2005/8/layout/hList1"/>
    <dgm:cxn modelId="{BE31BE4D-E496-4C60-9B62-030DDCA086C1}" type="presParOf" srcId="{EC2ECC5A-0B5D-4823-90DB-E7AF6B5C34B4}" destId="{27DBBC80-FFD9-4DFF-BE8B-D40CC7AAD1E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41DDF-8428-410A-8E62-1F08CF39A534}">
      <dsp:nvSpPr>
        <dsp:cNvPr id="0" name=""/>
        <dsp:cNvSpPr/>
      </dsp:nvSpPr>
      <dsp:spPr>
        <a:xfrm rot="5400000">
          <a:off x="-131381" y="134727"/>
          <a:ext cx="875879" cy="613115"/>
        </a:xfrm>
        <a:prstGeom prst="chevron">
          <a:avLst/>
        </a:prstGeom>
        <a:solidFill>
          <a:schemeClr val="tx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a:t>Khởi tạo cursor</a:t>
          </a:r>
        </a:p>
      </dsp:txBody>
      <dsp:txXfrm rot="-5400000">
        <a:off x="2" y="309903"/>
        <a:ext cx="613115" cy="262764"/>
      </dsp:txXfrm>
    </dsp:sp>
    <dsp:sp modelId="{299F0438-DE3B-4C1B-BF02-96C57F718E2A}">
      <dsp:nvSpPr>
        <dsp:cNvPr id="0" name=""/>
        <dsp:cNvSpPr/>
      </dsp:nvSpPr>
      <dsp:spPr>
        <a:xfrm rot="5400000">
          <a:off x="2490627" y="-1874166"/>
          <a:ext cx="569620" cy="432464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altLang="en-US" sz="1200" kern="1200">
              <a:solidFill>
                <a:srgbClr val="000000"/>
              </a:solidFill>
              <a:latin typeface="Courier New" panose="02070309020205020404" pitchFamily="49" charset="0"/>
            </a:rPr>
            <a:t>cursor = connection.cursor()</a:t>
          </a:r>
          <a:r>
            <a:rPr lang="en-US" altLang="en-US" sz="1200" kern="1200"/>
            <a:t> </a:t>
          </a:r>
          <a:endParaRPr lang="en-US" sz="1200" kern="1200"/>
        </a:p>
      </dsp:txBody>
      <dsp:txXfrm rot="-5400000">
        <a:off x="613115" y="31153"/>
        <a:ext cx="4296838" cy="514006"/>
      </dsp:txXfrm>
    </dsp:sp>
    <dsp:sp modelId="{6DD37891-EF5F-42B4-9CF4-66817380C64C}">
      <dsp:nvSpPr>
        <dsp:cNvPr id="0" name=""/>
        <dsp:cNvSpPr/>
      </dsp:nvSpPr>
      <dsp:spPr>
        <a:xfrm rot="5400000">
          <a:off x="-131381" y="856697"/>
          <a:ext cx="875879" cy="613115"/>
        </a:xfrm>
        <a:prstGeom prst="chevron">
          <a:avLst/>
        </a:prstGeom>
        <a:solidFill>
          <a:schemeClr val="tx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a:t>Truyền câu lệnh SQL để thực thi</a:t>
          </a:r>
        </a:p>
      </dsp:txBody>
      <dsp:txXfrm rot="-5400000">
        <a:off x="2" y="1031873"/>
        <a:ext cx="613115" cy="262764"/>
      </dsp:txXfrm>
    </dsp:sp>
    <dsp:sp modelId="{85D1051D-9689-4D24-B054-CBA6017CEEF6}">
      <dsp:nvSpPr>
        <dsp:cNvPr id="0" name=""/>
        <dsp:cNvSpPr/>
      </dsp:nvSpPr>
      <dsp:spPr>
        <a:xfrm rot="5400000">
          <a:off x="2490777" y="-1152346"/>
          <a:ext cx="569321" cy="432464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rgbClr val="000000"/>
              </a:solidFill>
              <a:latin typeface="Courier New" panose="02070309020205020404" pitchFamily="49" charset="0"/>
            </a:rPr>
            <a:t>cursor.execute(query_string)</a:t>
          </a:r>
          <a:endParaRPr lang="en-US" sz="1200" kern="1200"/>
        </a:p>
      </dsp:txBody>
      <dsp:txXfrm rot="-5400000">
        <a:off x="613115" y="753108"/>
        <a:ext cx="4296853" cy="513737"/>
      </dsp:txXfrm>
    </dsp:sp>
    <dsp:sp modelId="{E6D9F593-AB4C-4FA0-9919-3EAB16692E33}">
      <dsp:nvSpPr>
        <dsp:cNvPr id="0" name=""/>
        <dsp:cNvSpPr/>
      </dsp:nvSpPr>
      <dsp:spPr>
        <a:xfrm rot="5400000">
          <a:off x="-131381" y="1578666"/>
          <a:ext cx="875879" cy="613115"/>
        </a:xfrm>
        <a:prstGeom prst="chevron">
          <a:avLst/>
        </a:prstGeom>
        <a:solidFill>
          <a:schemeClr val="tx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buFont typeface="Lato"/>
            <a:buChar char="●"/>
          </a:pPr>
          <a:r>
            <a:rPr lang="en-US" sz="900" kern="1200">
              <a:latin typeface="Calibri" panose="020F0502020204030204" pitchFamily="34" charset="0"/>
              <a:cs typeface="Times New Roman" panose="02020603050405020304" pitchFamily="18" charset="0"/>
            </a:rPr>
            <a:t>Lấy toàn bộ bản ghi trả về từ truy vấn</a:t>
          </a:r>
          <a:endParaRPr lang="en-US" sz="900" kern="1200"/>
        </a:p>
      </dsp:txBody>
      <dsp:txXfrm rot="-5400000">
        <a:off x="2" y="1753842"/>
        <a:ext cx="613115" cy="262764"/>
      </dsp:txXfrm>
    </dsp:sp>
    <dsp:sp modelId="{ACCEA376-48D7-4C4C-8452-40F03ADA2B86}">
      <dsp:nvSpPr>
        <dsp:cNvPr id="0" name=""/>
        <dsp:cNvSpPr/>
      </dsp:nvSpPr>
      <dsp:spPr>
        <a:xfrm rot="5400000">
          <a:off x="2490777" y="-430377"/>
          <a:ext cx="569321" cy="432464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rgbClr val="FF0000"/>
              </a:solidFill>
              <a:latin typeface="Courier New" panose="02070309020205020404" pitchFamily="49" charset="0"/>
            </a:rPr>
            <a:t>data</a:t>
          </a:r>
          <a:r>
            <a:rPr lang="en-US" sz="1200" kern="1200">
              <a:solidFill>
                <a:srgbClr val="000000"/>
              </a:solidFill>
              <a:latin typeface="Courier New" panose="02070309020205020404" pitchFamily="49" charset="0"/>
            </a:rPr>
            <a:t>=cursor.fetchall()</a:t>
          </a:r>
          <a:endParaRPr lang="en-US" sz="1200" kern="1200"/>
        </a:p>
      </dsp:txBody>
      <dsp:txXfrm rot="-5400000">
        <a:off x="613115" y="1475077"/>
        <a:ext cx="4296853" cy="513737"/>
      </dsp:txXfrm>
    </dsp:sp>
    <dsp:sp modelId="{11EC6F1D-5E2F-43BE-AA1F-F83E1131344C}">
      <dsp:nvSpPr>
        <dsp:cNvPr id="0" name=""/>
        <dsp:cNvSpPr/>
      </dsp:nvSpPr>
      <dsp:spPr>
        <a:xfrm rot="5400000">
          <a:off x="-131381" y="2300635"/>
          <a:ext cx="875879" cy="613115"/>
        </a:xfrm>
        <a:prstGeom prst="chevron">
          <a:avLst/>
        </a:prstGeom>
        <a:solidFill>
          <a:schemeClr val="tx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a:latin typeface="Calibri" panose="020F0502020204030204" pitchFamily="34" charset="0"/>
              <a:cs typeface="Times New Roman" panose="02020603050405020304" pitchFamily="18" charset="0"/>
            </a:rPr>
            <a:t>Đóng con trỏ </a:t>
          </a:r>
          <a:endParaRPr lang="en-US" sz="1200" kern="1200"/>
        </a:p>
      </dsp:txBody>
      <dsp:txXfrm rot="-5400000">
        <a:off x="2" y="2475811"/>
        <a:ext cx="613115" cy="262764"/>
      </dsp:txXfrm>
    </dsp:sp>
    <dsp:sp modelId="{0ECDA668-17BB-4909-A517-2EAA79B6B845}">
      <dsp:nvSpPr>
        <dsp:cNvPr id="0" name=""/>
        <dsp:cNvSpPr/>
      </dsp:nvSpPr>
      <dsp:spPr>
        <a:xfrm rot="5400000">
          <a:off x="2490777" y="291591"/>
          <a:ext cx="569321" cy="432464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rgbClr val="000000"/>
              </a:solidFill>
              <a:latin typeface="Courier New" panose="02070309020205020404" pitchFamily="49" charset="0"/>
            </a:rPr>
            <a:t>cursor.close()</a:t>
          </a:r>
          <a:endParaRPr lang="en-US" sz="1200" kern="1200"/>
        </a:p>
      </dsp:txBody>
      <dsp:txXfrm rot="-5400000">
        <a:off x="613115" y="2197045"/>
        <a:ext cx="4296853" cy="513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E4630-3E7E-4A58-8D93-E57A3F10EA38}">
      <dsp:nvSpPr>
        <dsp:cNvPr id="0" name=""/>
        <dsp:cNvSpPr/>
      </dsp:nvSpPr>
      <dsp:spPr>
        <a:xfrm rot="21300000">
          <a:off x="16241" y="1329009"/>
          <a:ext cx="7484919" cy="699501"/>
        </a:xfrm>
        <a:prstGeom prst="mathMinus">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3EBDE6-B181-40F8-BB53-5952EF59A7FB}">
      <dsp:nvSpPr>
        <dsp:cNvPr id="0" name=""/>
        <dsp:cNvSpPr/>
      </dsp:nvSpPr>
      <dsp:spPr>
        <a:xfrm>
          <a:off x="902088" y="168649"/>
          <a:ext cx="2255220" cy="1349193"/>
        </a:xfrm>
        <a:prstGeom prst="downArrow">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8CE0C3-360A-46CB-BC60-00895207B4F2}">
      <dsp:nvSpPr>
        <dsp:cNvPr id="0" name=""/>
        <dsp:cNvSpPr/>
      </dsp:nvSpPr>
      <dsp:spPr>
        <a:xfrm>
          <a:off x="3984223" y="0"/>
          <a:ext cx="2405568" cy="1416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solidFill>
                <a:schemeClr val="bg2"/>
              </a:solidFill>
              <a:latin typeface="Calibri" panose="020F0502020204030204" pitchFamily="34" charset="0"/>
              <a:cs typeface="Times New Roman" panose="02020603050405020304" pitchFamily="18" charset="0"/>
            </a:rPr>
            <a:t>Dễ dàng theo dõi tự động được lưu lượng khách hàng theo không gian (gian hàng nào, bán gì), theo thời gian (giờ khách hàng hay đến). </a:t>
          </a:r>
        </a:p>
        <a:p>
          <a:pPr lvl="0" algn="ctr" defTabSz="488950">
            <a:lnSpc>
              <a:spcPct val="90000"/>
            </a:lnSpc>
            <a:spcBef>
              <a:spcPct val="0"/>
            </a:spcBef>
            <a:spcAft>
              <a:spcPct val="35000"/>
            </a:spcAft>
          </a:pPr>
          <a:r>
            <a:rPr lang="en-US" sz="1100" kern="1200">
              <a:solidFill>
                <a:schemeClr val="bg2"/>
              </a:solidFill>
              <a:latin typeface="Calibri" panose="020F0502020204030204" pitchFamily="34" charset="0"/>
              <a:cs typeface="Times New Roman" panose="02020603050405020304" pitchFamily="18" charset="0"/>
            </a:rPr>
            <a:t>Tận dụng các mô hình, thư viện, thuật toán sẵn có, giúp thời gian phát triển ngắn hơn</a:t>
          </a:r>
          <a:endParaRPr lang="en-US" sz="1100" kern="1200">
            <a:solidFill>
              <a:schemeClr val="bg2"/>
            </a:solidFill>
          </a:endParaRPr>
        </a:p>
      </dsp:txBody>
      <dsp:txXfrm>
        <a:off x="3984223" y="0"/>
        <a:ext cx="2405568" cy="1416652"/>
      </dsp:txXfrm>
    </dsp:sp>
    <dsp:sp modelId="{1A44BCBB-9FE9-427D-A9EB-D5544ECA5395}">
      <dsp:nvSpPr>
        <dsp:cNvPr id="0" name=""/>
        <dsp:cNvSpPr/>
      </dsp:nvSpPr>
      <dsp:spPr>
        <a:xfrm>
          <a:off x="4360093" y="1855140"/>
          <a:ext cx="2255220" cy="1349193"/>
        </a:xfrm>
        <a:prstGeom prst="upArrow">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79F8DF-B087-4863-9004-E1D7A2792E08}">
      <dsp:nvSpPr>
        <dsp:cNvPr id="0" name=""/>
        <dsp:cNvSpPr/>
      </dsp:nvSpPr>
      <dsp:spPr>
        <a:xfrm>
          <a:off x="1127610" y="1956330"/>
          <a:ext cx="2405568" cy="1416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a:solidFill>
                <a:schemeClr val="bg2"/>
              </a:solidFill>
              <a:latin typeface="Calibri" panose="020F0502020204030204" pitchFamily="34" charset="0"/>
              <a:cs typeface="Times New Roman" panose="02020603050405020304" pitchFamily="18" charset="0"/>
            </a:rPr>
            <a:t>Chưa xử lý các exceptions, ví dụ khi luồng camera bị mất kết nối…</a:t>
          </a:r>
        </a:p>
        <a:p>
          <a:pPr lvl="0" algn="ctr" defTabSz="488950">
            <a:lnSpc>
              <a:spcPct val="90000"/>
            </a:lnSpc>
            <a:spcBef>
              <a:spcPct val="0"/>
            </a:spcBef>
            <a:spcAft>
              <a:spcPct val="35000"/>
            </a:spcAft>
          </a:pPr>
          <a:r>
            <a:rPr lang="en-US" sz="1100" kern="1200">
              <a:solidFill>
                <a:schemeClr val="bg2"/>
              </a:solidFill>
              <a:latin typeface="Calibri" panose="020F0502020204030204" pitchFamily="34" charset="0"/>
              <a:cs typeface="Times New Roman" panose="02020603050405020304" pitchFamily="18" charset="0"/>
            </a:rPr>
            <a:t>Chất lượng nhận diện người chưa cao </a:t>
          </a:r>
        </a:p>
        <a:p>
          <a:pPr lvl="0" algn="ctr" defTabSz="488950">
            <a:lnSpc>
              <a:spcPct val="90000"/>
            </a:lnSpc>
            <a:spcBef>
              <a:spcPct val="0"/>
            </a:spcBef>
            <a:spcAft>
              <a:spcPct val="35000"/>
            </a:spcAft>
          </a:pPr>
          <a:r>
            <a:rPr lang="en-US" sz="1100" kern="1200">
              <a:solidFill>
                <a:schemeClr val="bg2"/>
              </a:solidFill>
              <a:latin typeface="Calibri" panose="020F0502020204030204" pitchFamily="34" charset="0"/>
              <a:cs typeface="Times New Roman" panose="02020603050405020304" pitchFamily="18" charset="0"/>
            </a:rPr>
            <a:t>Tốc độ chưa nhanh</a:t>
          </a:r>
        </a:p>
        <a:p>
          <a:pPr lvl="0" algn="ctr" defTabSz="488950">
            <a:lnSpc>
              <a:spcPct val="90000"/>
            </a:lnSpc>
            <a:spcBef>
              <a:spcPct val="0"/>
            </a:spcBef>
            <a:spcAft>
              <a:spcPct val="35000"/>
            </a:spcAft>
          </a:pPr>
          <a:r>
            <a:rPr lang="en-US" sz="1100" kern="1200">
              <a:solidFill>
                <a:schemeClr val="bg2"/>
              </a:solidFill>
              <a:latin typeface="Calibri" panose="020F0502020204030204" pitchFamily="34" charset="0"/>
              <a:cs typeface="Times New Roman" panose="02020603050405020304" pitchFamily="18" charset="0"/>
            </a:rPr>
            <a:t>Chưa có giao diện đồ họa người dùng </a:t>
          </a:r>
          <a:endParaRPr lang="en-US" sz="1100" kern="1200">
            <a:solidFill>
              <a:schemeClr val="bg2"/>
            </a:solidFill>
          </a:endParaRPr>
        </a:p>
      </dsp:txBody>
      <dsp:txXfrm>
        <a:off x="1127610" y="1956330"/>
        <a:ext cx="2405568" cy="14166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F78E1-9916-4F14-A888-88F0D6CDE161}">
      <dsp:nvSpPr>
        <dsp:cNvPr id="0" name=""/>
        <dsp:cNvSpPr/>
      </dsp:nvSpPr>
      <dsp:spPr>
        <a:xfrm>
          <a:off x="2199" y="268262"/>
          <a:ext cx="2144610" cy="525153"/>
        </a:xfrm>
        <a:prstGeom prst="rect">
          <a:avLst/>
        </a:prstGeom>
        <a:solidFill>
          <a:schemeClr val="tx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a:t>Hiệu năng</a:t>
          </a:r>
        </a:p>
      </dsp:txBody>
      <dsp:txXfrm>
        <a:off x="2199" y="268262"/>
        <a:ext cx="2144610" cy="525153"/>
      </dsp:txXfrm>
    </dsp:sp>
    <dsp:sp modelId="{109FCB2E-7F2B-4F38-AE12-2C55639B6F3B}">
      <dsp:nvSpPr>
        <dsp:cNvPr id="0" name=""/>
        <dsp:cNvSpPr/>
      </dsp:nvSpPr>
      <dsp:spPr>
        <a:xfrm>
          <a:off x="2199" y="793415"/>
          <a:ext cx="2144610" cy="2470500"/>
        </a:xfrm>
        <a:prstGeom prst="rect">
          <a:avLst/>
        </a:prstGeom>
        <a:no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solidFill>
                <a:schemeClr val="bg2"/>
              </a:solidFill>
            </a:rPr>
            <a:t>Tối ưu tốc độ</a:t>
          </a:r>
        </a:p>
        <a:p>
          <a:pPr marL="114300" lvl="1" indent="-114300" algn="l" defTabSz="666750">
            <a:lnSpc>
              <a:spcPct val="90000"/>
            </a:lnSpc>
            <a:spcBef>
              <a:spcPct val="0"/>
            </a:spcBef>
            <a:spcAft>
              <a:spcPct val="15000"/>
            </a:spcAft>
            <a:buChar char="••"/>
          </a:pPr>
          <a:r>
            <a:rPr lang="en-US" sz="1500" kern="1200">
              <a:solidFill>
                <a:schemeClr val="bg2"/>
              </a:solidFill>
            </a:rPr>
            <a:t>Tăng độ chính xác</a:t>
          </a:r>
        </a:p>
      </dsp:txBody>
      <dsp:txXfrm>
        <a:off x="2199" y="793415"/>
        <a:ext cx="2144610" cy="2470500"/>
      </dsp:txXfrm>
    </dsp:sp>
    <dsp:sp modelId="{DBFB29DC-9C94-4194-BE20-6AECB033BD7E}">
      <dsp:nvSpPr>
        <dsp:cNvPr id="0" name=""/>
        <dsp:cNvSpPr/>
      </dsp:nvSpPr>
      <dsp:spPr>
        <a:xfrm>
          <a:off x="2447055" y="268262"/>
          <a:ext cx="2144610" cy="525153"/>
        </a:xfrm>
        <a:prstGeom prst="rect">
          <a:avLst/>
        </a:prstGeom>
        <a:solidFill>
          <a:schemeClr val="tx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a:t>Thân thiện với người dùng</a:t>
          </a:r>
        </a:p>
      </dsp:txBody>
      <dsp:txXfrm>
        <a:off x="2447055" y="268262"/>
        <a:ext cx="2144610" cy="525153"/>
      </dsp:txXfrm>
    </dsp:sp>
    <dsp:sp modelId="{DF2F876C-9CD1-47F2-A082-F206C6BCE159}">
      <dsp:nvSpPr>
        <dsp:cNvPr id="0" name=""/>
        <dsp:cNvSpPr/>
      </dsp:nvSpPr>
      <dsp:spPr>
        <a:xfrm>
          <a:off x="2447055" y="793415"/>
          <a:ext cx="2144610" cy="2470500"/>
        </a:xfrm>
        <a:prstGeom prst="rect">
          <a:avLst/>
        </a:prstGeom>
        <a:no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solidFill>
                <a:schemeClr val="bg2"/>
              </a:solidFill>
            </a:rPr>
            <a:t>Giao diện đồ họa</a:t>
          </a:r>
        </a:p>
      </dsp:txBody>
      <dsp:txXfrm>
        <a:off x="2447055" y="793415"/>
        <a:ext cx="2144610" cy="2470500"/>
      </dsp:txXfrm>
    </dsp:sp>
    <dsp:sp modelId="{B0582DD6-BF18-4328-8228-52636237E9D1}">
      <dsp:nvSpPr>
        <dsp:cNvPr id="0" name=""/>
        <dsp:cNvSpPr/>
      </dsp:nvSpPr>
      <dsp:spPr>
        <a:xfrm>
          <a:off x="4891911" y="268262"/>
          <a:ext cx="2144610" cy="525153"/>
        </a:xfrm>
        <a:prstGeom prst="rect">
          <a:avLst/>
        </a:prstGeom>
        <a:solidFill>
          <a:schemeClr val="tx1"/>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a:t>Thêm tính năng</a:t>
          </a:r>
        </a:p>
      </dsp:txBody>
      <dsp:txXfrm>
        <a:off x="4891911" y="268262"/>
        <a:ext cx="2144610" cy="525153"/>
      </dsp:txXfrm>
    </dsp:sp>
    <dsp:sp modelId="{27DBBC80-FFD9-4DFF-BE8B-D40CC7AAD1EA}">
      <dsp:nvSpPr>
        <dsp:cNvPr id="0" name=""/>
        <dsp:cNvSpPr/>
      </dsp:nvSpPr>
      <dsp:spPr>
        <a:xfrm>
          <a:off x="4891911" y="793415"/>
          <a:ext cx="2144610" cy="2470500"/>
        </a:xfrm>
        <a:prstGeom prst="rect">
          <a:avLst/>
        </a:prstGeom>
        <a:no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solidFill>
                <a:schemeClr val="bg2"/>
              </a:solidFill>
            </a:rPr>
            <a:t>Đếm người vào cửa</a:t>
          </a:r>
        </a:p>
        <a:p>
          <a:pPr marL="114300" lvl="1" indent="-114300" algn="l" defTabSz="666750">
            <a:lnSpc>
              <a:spcPct val="90000"/>
            </a:lnSpc>
            <a:spcBef>
              <a:spcPct val="0"/>
            </a:spcBef>
            <a:spcAft>
              <a:spcPct val="15000"/>
            </a:spcAft>
            <a:buChar char="••"/>
          </a:pPr>
          <a:r>
            <a:rPr lang="en-US" sz="1500" kern="1200">
              <a:solidFill>
                <a:schemeClr val="bg2"/>
              </a:solidFill>
            </a:rPr>
            <a:t>Nhận diện người có thời gian đứng bất thường</a:t>
          </a:r>
        </a:p>
        <a:p>
          <a:pPr marL="114300" lvl="1" indent="-114300" algn="l" defTabSz="666750">
            <a:lnSpc>
              <a:spcPct val="90000"/>
            </a:lnSpc>
            <a:spcBef>
              <a:spcPct val="0"/>
            </a:spcBef>
            <a:spcAft>
              <a:spcPct val="15000"/>
            </a:spcAft>
            <a:buChar char="••"/>
          </a:pPr>
          <a:r>
            <a:rPr lang="en-US" sz="1500" kern="1200">
              <a:solidFill>
                <a:schemeClr val="bg2"/>
              </a:solidFill>
            </a:rPr>
            <a:t>Theo dõi số người quan tâm từng gian hàng</a:t>
          </a:r>
        </a:p>
        <a:p>
          <a:pPr marL="114300" lvl="1" indent="-114300" algn="l" defTabSz="666750">
            <a:lnSpc>
              <a:spcPct val="90000"/>
            </a:lnSpc>
            <a:spcBef>
              <a:spcPct val="0"/>
            </a:spcBef>
            <a:spcAft>
              <a:spcPct val="15000"/>
            </a:spcAft>
            <a:buChar char="••"/>
          </a:pPr>
          <a:r>
            <a:rPr lang="en-US" sz="1500" kern="1200">
              <a:solidFill>
                <a:schemeClr val="bg2"/>
              </a:solidFill>
            </a:rPr>
            <a:t>Thêm biểu đồ theo dõi lưu lượng theo theo thời gian (ngày, giờ trong ngày…)</a:t>
          </a:r>
        </a:p>
      </dsp:txBody>
      <dsp:txXfrm>
        <a:off x="4891911" y="793415"/>
        <a:ext cx="2144610" cy="24705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613857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2638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62140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62140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62140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66469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722944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0854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03235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9273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63246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44678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65944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8979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85811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60148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785203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785203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p5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87070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2638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2638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2638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26389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9"/>
        <p:cNvGrpSpPr/>
        <p:nvPr/>
      </p:nvGrpSpPr>
      <p:grpSpPr>
        <a:xfrm>
          <a:off x="0" y="0"/>
          <a:ext cx="0" cy="0"/>
          <a:chOff x="0" y="0"/>
          <a:chExt cx="0" cy="0"/>
        </a:xfrm>
      </p:grpSpPr>
      <p:grpSp>
        <p:nvGrpSpPr>
          <p:cNvPr id="10" name="Google Shape;10;p61"/>
          <p:cNvGrpSpPr/>
          <p:nvPr/>
        </p:nvGrpSpPr>
        <p:grpSpPr>
          <a:xfrm>
            <a:off x="830392" y="1191256"/>
            <a:ext cx="745763" cy="45826"/>
            <a:chOff x="4580561" y="2589004"/>
            <a:chExt cx="1064464" cy="25200"/>
          </a:xfrm>
        </p:grpSpPr>
        <p:sp>
          <p:nvSpPr>
            <p:cNvPr id="11" name="Google Shape;11;p6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6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Google Shape;13;p61"/>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4" name="Google Shape;14;p6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6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62"/>
          <p:cNvGrpSpPr/>
          <p:nvPr/>
        </p:nvGrpSpPr>
        <p:grpSpPr>
          <a:xfrm>
            <a:off x="830392" y="1191256"/>
            <a:ext cx="745763" cy="45826"/>
            <a:chOff x="4580561" y="2589004"/>
            <a:chExt cx="1064464" cy="25200"/>
          </a:xfrm>
        </p:grpSpPr>
        <p:sp>
          <p:nvSpPr>
            <p:cNvPr id="18" name="Google Shape;18;p6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20;p62"/>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21" name="Google Shape;21;p62"/>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311150" algn="l">
              <a:lnSpc>
                <a:spcPct val="115000"/>
              </a:lnSpc>
              <a:spcBef>
                <a:spcPts val="0"/>
              </a:spcBef>
              <a:spcAft>
                <a:spcPts val="0"/>
              </a:spcAft>
              <a:buSzPts val="1300"/>
              <a:buChar char="○"/>
              <a:defRPr sz="1300"/>
            </a:lvl2pPr>
            <a:lvl3pPr marL="1371600" lvl="2" indent="-311150" algn="l">
              <a:lnSpc>
                <a:spcPct val="115000"/>
              </a:lnSpc>
              <a:spcBef>
                <a:spcPts val="0"/>
              </a:spcBef>
              <a:spcAft>
                <a:spcPts val="0"/>
              </a:spcAft>
              <a:buSzPts val="1300"/>
              <a:buChar char="■"/>
              <a:defRPr sz="1300"/>
            </a:lvl3pPr>
            <a:lvl4pPr marL="1828800" lvl="3" indent="-311150" algn="l">
              <a:lnSpc>
                <a:spcPct val="115000"/>
              </a:lnSpc>
              <a:spcBef>
                <a:spcPts val="0"/>
              </a:spcBef>
              <a:spcAft>
                <a:spcPts val="0"/>
              </a:spcAft>
              <a:buSzPts val="1300"/>
              <a:buChar char="●"/>
              <a:defRPr sz="1300"/>
            </a:lvl4pPr>
            <a:lvl5pPr marL="2286000" lvl="4" indent="-311150" algn="l">
              <a:lnSpc>
                <a:spcPct val="115000"/>
              </a:lnSpc>
              <a:spcBef>
                <a:spcPts val="0"/>
              </a:spcBef>
              <a:spcAft>
                <a:spcPts val="0"/>
              </a:spcAft>
              <a:buSzPts val="1300"/>
              <a:buChar char="○"/>
              <a:defRPr sz="1300"/>
            </a:lvl5pPr>
            <a:lvl6pPr marL="2743200" lvl="5" indent="-311150" algn="l">
              <a:lnSpc>
                <a:spcPct val="115000"/>
              </a:lnSpc>
              <a:spcBef>
                <a:spcPts val="0"/>
              </a:spcBef>
              <a:spcAft>
                <a:spcPts val="0"/>
              </a:spcAft>
              <a:buSzPts val="1300"/>
              <a:buChar char="■"/>
              <a:defRPr sz="1300"/>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2" name="Google Shape;22;p6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6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 name="Google Shape;25;p63"/>
          <p:cNvGrpSpPr/>
          <p:nvPr/>
        </p:nvGrpSpPr>
        <p:grpSpPr>
          <a:xfrm>
            <a:off x="830392" y="1191256"/>
            <a:ext cx="745763" cy="45826"/>
            <a:chOff x="4580561" y="2589004"/>
            <a:chExt cx="1064464" cy="25200"/>
          </a:xfrm>
        </p:grpSpPr>
        <p:sp>
          <p:nvSpPr>
            <p:cNvPr id="26" name="Google Shape;26;p6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6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 name="Google Shape;28;p63"/>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29" name="Google Shape;29;p63"/>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0" name="Google Shape;30;p63"/>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1" name="Google Shape;31;p6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 name="Google Shape;34;p64"/>
          <p:cNvGrpSpPr/>
          <p:nvPr/>
        </p:nvGrpSpPr>
        <p:grpSpPr>
          <a:xfrm>
            <a:off x="830392" y="1191256"/>
            <a:ext cx="745763" cy="45826"/>
            <a:chOff x="4580561" y="2589004"/>
            <a:chExt cx="1064464" cy="25200"/>
          </a:xfrm>
        </p:grpSpPr>
        <p:sp>
          <p:nvSpPr>
            <p:cNvPr id="35" name="Google Shape;35;p6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 name="Google Shape;37;p6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38" name="Google Shape;38;p6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6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 name="Google Shape;41;p65"/>
          <p:cNvGrpSpPr/>
          <p:nvPr/>
        </p:nvGrpSpPr>
        <p:grpSpPr>
          <a:xfrm>
            <a:off x="830392" y="1191256"/>
            <a:ext cx="745763" cy="45826"/>
            <a:chOff x="4580561" y="2589004"/>
            <a:chExt cx="1064464" cy="25200"/>
          </a:xfrm>
        </p:grpSpPr>
        <p:sp>
          <p:nvSpPr>
            <p:cNvPr id="42" name="Google Shape;42;p6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6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 name="Google Shape;44;p65"/>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45" name="Google Shape;45;p65"/>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6" name="Google Shape;46;p6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7"/>
        <p:cNvGrpSpPr/>
        <p:nvPr/>
      </p:nvGrpSpPr>
      <p:grpSpPr>
        <a:xfrm>
          <a:off x="0" y="0"/>
          <a:ext cx="0" cy="0"/>
          <a:chOff x="0" y="0"/>
          <a:chExt cx="0" cy="0"/>
        </a:xfrm>
      </p:grpSpPr>
      <p:grpSp>
        <p:nvGrpSpPr>
          <p:cNvPr id="48" name="Google Shape;48;p66"/>
          <p:cNvGrpSpPr/>
          <p:nvPr/>
        </p:nvGrpSpPr>
        <p:grpSpPr>
          <a:xfrm>
            <a:off x="830392" y="4169130"/>
            <a:ext cx="745763" cy="45826"/>
            <a:chOff x="4580561" y="2589004"/>
            <a:chExt cx="1064464" cy="25200"/>
          </a:xfrm>
        </p:grpSpPr>
        <p:sp>
          <p:nvSpPr>
            <p:cNvPr id="49" name="Google Shape;49;p6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 name="Google Shape;51;p66"/>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2" name="Google Shape;52;p6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67"/>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p67"/>
          <p:cNvGrpSpPr/>
          <p:nvPr/>
        </p:nvGrpSpPr>
        <p:grpSpPr>
          <a:xfrm>
            <a:off x="830392" y="1191256"/>
            <a:ext cx="745763" cy="45826"/>
            <a:chOff x="4580561" y="2589004"/>
            <a:chExt cx="1064464" cy="25200"/>
          </a:xfrm>
        </p:grpSpPr>
        <p:sp>
          <p:nvSpPr>
            <p:cNvPr id="56" name="Google Shape;56;p6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6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p67"/>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9" name="Google Shape;59;p67"/>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0" name="Google Shape;60;p67"/>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1" name="Google Shape;61;p6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68"/>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64" name="Google Shape;64;p6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5"/>
        <p:cNvGrpSpPr/>
        <p:nvPr/>
      </p:nvGrpSpPr>
      <p:grpSpPr>
        <a:xfrm>
          <a:off x="0" y="0"/>
          <a:ext cx="0" cy="0"/>
          <a:chOff x="0" y="0"/>
          <a:chExt cx="0" cy="0"/>
        </a:xfrm>
      </p:grpSpPr>
      <p:grpSp>
        <p:nvGrpSpPr>
          <p:cNvPr id="66" name="Google Shape;66;p69"/>
          <p:cNvGrpSpPr/>
          <p:nvPr/>
        </p:nvGrpSpPr>
        <p:grpSpPr>
          <a:xfrm>
            <a:off x="830392" y="4169130"/>
            <a:ext cx="745763" cy="45826"/>
            <a:chOff x="4580561" y="2589004"/>
            <a:chExt cx="1064464" cy="25200"/>
          </a:xfrm>
        </p:grpSpPr>
        <p:sp>
          <p:nvSpPr>
            <p:cNvPr id="67" name="Google Shape;67;p6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6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 name="Google Shape;69;p69"/>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0" name="Google Shape;70;p69"/>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0"/>
              </a:spcBef>
              <a:spcAft>
                <a:spcPts val="0"/>
              </a:spcAft>
              <a:buClr>
                <a:schemeClr val="lt1"/>
              </a:buClr>
              <a:buSzPts val="1100"/>
              <a:buChar char="○"/>
              <a:defRPr>
                <a:solidFill>
                  <a:schemeClr val="lt1"/>
                </a:solidFill>
              </a:defRPr>
            </a:lvl2pPr>
            <a:lvl3pPr marL="1371600" lvl="2" indent="-298450" algn="l">
              <a:lnSpc>
                <a:spcPct val="115000"/>
              </a:lnSpc>
              <a:spcBef>
                <a:spcPts val="0"/>
              </a:spcBef>
              <a:spcAft>
                <a:spcPts val="0"/>
              </a:spcAft>
              <a:buClr>
                <a:schemeClr val="lt1"/>
              </a:buClr>
              <a:buSzPts val="1100"/>
              <a:buChar char="■"/>
              <a:defRPr>
                <a:solidFill>
                  <a:schemeClr val="lt1"/>
                </a:solidFill>
              </a:defRPr>
            </a:lvl3pPr>
            <a:lvl4pPr marL="1828800" lvl="3" indent="-298450" algn="l">
              <a:lnSpc>
                <a:spcPct val="115000"/>
              </a:lnSpc>
              <a:spcBef>
                <a:spcPts val="0"/>
              </a:spcBef>
              <a:spcAft>
                <a:spcPts val="0"/>
              </a:spcAft>
              <a:buClr>
                <a:schemeClr val="lt1"/>
              </a:buClr>
              <a:buSzPts val="1100"/>
              <a:buChar char="●"/>
              <a:defRPr>
                <a:solidFill>
                  <a:schemeClr val="lt1"/>
                </a:solidFill>
              </a:defRPr>
            </a:lvl4pPr>
            <a:lvl5pPr marL="2286000" lvl="4" indent="-298450" algn="l">
              <a:lnSpc>
                <a:spcPct val="115000"/>
              </a:lnSpc>
              <a:spcBef>
                <a:spcPts val="0"/>
              </a:spcBef>
              <a:spcAft>
                <a:spcPts val="0"/>
              </a:spcAft>
              <a:buClr>
                <a:schemeClr val="lt1"/>
              </a:buClr>
              <a:buSzPts val="1100"/>
              <a:buChar char="○"/>
              <a:defRPr>
                <a:solidFill>
                  <a:schemeClr val="lt1"/>
                </a:solidFill>
              </a:defRPr>
            </a:lvl5pPr>
            <a:lvl6pPr marL="2743200" lvl="5" indent="-298450" algn="l">
              <a:lnSpc>
                <a:spcPct val="115000"/>
              </a:lnSpc>
              <a:spcBef>
                <a:spcPts val="0"/>
              </a:spcBef>
              <a:spcAft>
                <a:spcPts val="0"/>
              </a:spcAft>
              <a:buClr>
                <a:schemeClr val="lt1"/>
              </a:buClr>
              <a:buSzPts val="1100"/>
              <a:buChar char="■"/>
              <a:defRPr>
                <a:solidFill>
                  <a:schemeClr val="lt1"/>
                </a:solidFill>
              </a:defRPr>
            </a:lvl6pPr>
            <a:lvl7pPr marL="3200400" lvl="6" indent="-298450" algn="l">
              <a:lnSpc>
                <a:spcPct val="115000"/>
              </a:lnSpc>
              <a:spcBef>
                <a:spcPts val="0"/>
              </a:spcBef>
              <a:spcAft>
                <a:spcPts val="0"/>
              </a:spcAft>
              <a:buClr>
                <a:schemeClr val="lt1"/>
              </a:buClr>
              <a:buSzPts val="1100"/>
              <a:buChar char="●"/>
              <a:defRPr>
                <a:solidFill>
                  <a:schemeClr val="lt1"/>
                </a:solidFill>
              </a:defRPr>
            </a:lvl7pPr>
            <a:lvl8pPr marL="3657600" lvl="7" indent="-298450" algn="l">
              <a:lnSpc>
                <a:spcPct val="115000"/>
              </a:lnSpc>
              <a:spcBef>
                <a:spcPts val="0"/>
              </a:spcBef>
              <a:spcAft>
                <a:spcPts val="0"/>
              </a:spcAft>
              <a:buClr>
                <a:schemeClr val="lt1"/>
              </a:buClr>
              <a:buSzPts val="1100"/>
              <a:buChar char="○"/>
              <a:defRPr>
                <a:solidFill>
                  <a:schemeClr val="lt1"/>
                </a:solidFill>
              </a:defRPr>
            </a:lvl8pPr>
            <a:lvl9pPr marL="4114800" lvl="8" indent="-298450" algn="l">
              <a:lnSpc>
                <a:spcPct val="115000"/>
              </a:lnSpc>
              <a:spcBef>
                <a:spcPts val="0"/>
              </a:spcBef>
              <a:spcAft>
                <a:spcPts val="0"/>
              </a:spcAft>
              <a:buClr>
                <a:schemeClr val="lt1"/>
              </a:buClr>
              <a:buSzPts val="1100"/>
              <a:buChar char="■"/>
              <a:defRPr>
                <a:solidFill>
                  <a:schemeClr val="lt1"/>
                </a:solidFill>
              </a:defRPr>
            </a:lvl9pPr>
          </a:lstStyle>
          <a:p>
            <a:endParaRPr/>
          </a:p>
        </p:txBody>
      </p:sp>
      <p:sp>
        <p:nvSpPr>
          <p:cNvPr id="71" name="Google Shape;71;p6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endParaRPr/>
          </a:p>
        </p:txBody>
      </p:sp>
      <p:sp>
        <p:nvSpPr>
          <p:cNvPr id="7" name="Google Shape;7;p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6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ungvm2/retail_store_analytic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hub.com/abewley/sort" TargetMode="External"/><Relationship Id="rId4" Type="http://schemas.openxmlformats.org/officeDocument/2006/relationships/hyperlink" Target="https://github.com/eriklindernoren/PyTorch-YOLOv3"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rmAutofit fontScale="90000"/>
          </a:bodyPr>
          <a:lstStyle/>
          <a:p>
            <a:pPr lvl="0"/>
            <a:r>
              <a:rPr lang="en-US" smtClean="0">
                <a:latin typeface="Arial"/>
                <a:ea typeface="Arial"/>
                <a:cs typeface="Arial"/>
                <a:sym typeface="Arial"/>
              </a:rPr>
              <a:t>RETAIL STORE ANALYTICS: THE SHELVES WHERE CUSTOMERS PAY ATTENTION</a:t>
            </a:r>
            <a:endParaRPr/>
          </a:p>
        </p:txBody>
      </p:sp>
      <p:sp>
        <p:nvSpPr>
          <p:cNvPr id="77" name="Google Shape;77;p1"/>
          <p:cNvSpPr txBox="1"/>
          <p:nvPr/>
        </p:nvSpPr>
        <p:spPr>
          <a:xfrm>
            <a:off x="1694071" y="3452979"/>
            <a:ext cx="5633917" cy="14157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endParaRPr lang="en-US" sz="1800" b="0" i="0" u="none" strike="noStrike" cap="none">
              <a:solidFill>
                <a:schemeClr val="lt1"/>
              </a:solidFill>
              <a:latin typeface="Arial"/>
              <a:ea typeface="Arial"/>
              <a:cs typeface="Arial"/>
              <a:sym typeface="Arial"/>
            </a:endParaRPr>
          </a:p>
          <a:p>
            <a:pPr marL="0" marR="0" lvl="0" indent="0" algn="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a:p>
            <a:pPr lvl="0" algn="ctr"/>
            <a:r>
              <a:rPr lang="vi-VN" sz="1800">
                <a:solidFill>
                  <a:schemeClr val="lt1"/>
                </a:solidFill>
              </a:rPr>
              <a:t>Đào Thị Thu Hồng - Vũ Minh Hưng - Đặng Đức Việt</a:t>
            </a: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n-US" smtClean="0">
                <a:solidFill>
                  <a:schemeClr val="lt1"/>
                </a:solidFill>
              </a:rPr>
              <a:t>May </a:t>
            </a:r>
            <a:r>
              <a:rPr lang="en-US" sz="1400" b="0" i="0" u="none" strike="noStrike" cap="none" smtClean="0">
                <a:solidFill>
                  <a:schemeClr val="lt1"/>
                </a:solidFill>
                <a:latin typeface="Arial"/>
                <a:ea typeface="Arial"/>
                <a:cs typeface="Arial"/>
                <a:sym typeface="Arial"/>
              </a:rPr>
              <a:t>- 2022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18121"/>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0420"/>
            <a:ext cx="7688700" cy="586353"/>
          </a:xfrm>
        </p:spPr>
        <p:txBody>
          <a:bodyPr>
            <a:normAutofit/>
          </a:bodyPr>
          <a:lstStyle/>
          <a:p>
            <a:pPr marL="146050" indent="0">
              <a:buNone/>
            </a:pPr>
            <a:r>
              <a:rPr lang="en-US" sz="1600" b="1" smtClean="0"/>
              <a:t>2.1. </a:t>
            </a:r>
            <a:r>
              <a:rPr lang="en-US" sz="1600" b="1" dirty="0"/>
              <a:t>Submodule Detect Customers:</a:t>
            </a:r>
          </a:p>
        </p:txBody>
      </p:sp>
      <p:sp>
        <p:nvSpPr>
          <p:cNvPr id="5" name="Text Placeholder 2">
            <a:extLst>
              <a:ext uri="{FF2B5EF4-FFF2-40B4-BE49-F238E27FC236}">
                <a16:creationId xmlns:a16="http://schemas.microsoft.com/office/drawing/2014/main" xmlns="" id="{E8413AE8-ACE4-4BE4-AF3C-1B6CED39E372}"/>
              </a:ext>
            </a:extLst>
          </p:cNvPr>
          <p:cNvSpPr txBox="1">
            <a:spLocks/>
          </p:cNvSpPr>
          <p:nvPr/>
        </p:nvSpPr>
        <p:spPr>
          <a:xfrm>
            <a:off x="821426" y="3126651"/>
            <a:ext cx="7688700" cy="117961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buFontTx/>
              <a:buChar char="-"/>
            </a:pPr>
            <a:r>
              <a:rPr lang="vi-VN" sz="1600" smtClean="0">
                <a:latin typeface="+mn-lt"/>
                <a:cs typeface="Times New Roman" panose="02020603050405020304" pitchFamily="18" charset="0"/>
              </a:rPr>
              <a:t>Phát </a:t>
            </a:r>
            <a:r>
              <a:rPr lang="vi-VN" sz="1600">
                <a:latin typeface="+mn-lt"/>
                <a:cs typeface="Times New Roman" panose="02020603050405020304" pitchFamily="18" charset="0"/>
              </a:rPr>
              <a:t>hiện </a:t>
            </a:r>
            <a:r>
              <a:rPr lang="vi-VN" sz="1600">
                <a:cs typeface="Times New Roman" panose="02020603050405020304" pitchFamily="18" charset="0"/>
              </a:rPr>
              <a:t>khách hàng </a:t>
            </a:r>
            <a:r>
              <a:rPr lang="vi-VN" sz="1600" smtClean="0">
                <a:latin typeface="+mn-lt"/>
                <a:cs typeface="Times New Roman" panose="02020603050405020304" pitchFamily="18" charset="0"/>
              </a:rPr>
              <a:t>trong </a:t>
            </a:r>
            <a:r>
              <a:rPr lang="vi-VN" sz="1600">
                <a:latin typeface="+mn-lt"/>
                <a:cs typeface="Times New Roman" panose="02020603050405020304" pitchFamily="18" charset="0"/>
              </a:rPr>
              <a:t>khung hình</a:t>
            </a:r>
          </a:p>
          <a:p>
            <a:pPr>
              <a:buFontTx/>
              <a:buChar char="-"/>
            </a:pPr>
            <a:r>
              <a:rPr lang="vi-VN" sz="1600" smtClean="0">
                <a:latin typeface="+mn-lt"/>
                <a:cs typeface="Times New Roman" panose="02020603050405020304" pitchFamily="18" charset="0"/>
              </a:rPr>
              <a:t>Thông </a:t>
            </a:r>
            <a:r>
              <a:rPr lang="vi-VN" sz="1600">
                <a:latin typeface="+mn-lt"/>
                <a:cs typeface="Times New Roman" panose="02020603050405020304" pitchFamily="18" charset="0"/>
              </a:rPr>
              <a:t>tin 1 khách hàng sẽ bao gồm: tọa độ tâm </a:t>
            </a:r>
            <a:r>
              <a:rPr lang="vi-VN" sz="1600" i="1">
                <a:latin typeface="+mn-lt"/>
                <a:cs typeface="Times New Roman" panose="02020603050405020304" pitchFamily="18" charset="0"/>
              </a:rPr>
              <a:t>x, y</a:t>
            </a:r>
            <a:r>
              <a:rPr lang="vi-VN" sz="1600">
                <a:latin typeface="+mn-lt"/>
                <a:cs typeface="Times New Roman" panose="02020603050405020304" pitchFamily="18" charset="0"/>
              </a:rPr>
              <a:t>; chiều cao </a:t>
            </a:r>
            <a:r>
              <a:rPr lang="vi-VN" sz="1600" i="1">
                <a:latin typeface="+mn-lt"/>
                <a:cs typeface="Times New Roman" panose="02020603050405020304" pitchFamily="18" charset="0"/>
              </a:rPr>
              <a:t>h</a:t>
            </a:r>
            <a:r>
              <a:rPr lang="vi-VN" sz="1600">
                <a:latin typeface="+mn-lt"/>
                <a:cs typeface="Times New Roman" panose="02020603050405020304" pitchFamily="18" charset="0"/>
              </a:rPr>
              <a:t>, chiều rộng </a:t>
            </a:r>
            <a:r>
              <a:rPr lang="vi-VN" sz="1600" i="1">
                <a:latin typeface="+mn-lt"/>
                <a:cs typeface="Times New Roman" panose="02020603050405020304" pitchFamily="18" charset="0"/>
              </a:rPr>
              <a:t>w</a:t>
            </a:r>
            <a:r>
              <a:rPr lang="vi-VN" sz="1600">
                <a:latin typeface="+mn-lt"/>
                <a:cs typeface="Times New Roman" panose="02020603050405020304" pitchFamily="18" charset="0"/>
              </a:rPr>
              <a:t> của khách; độ tin cậy </a:t>
            </a:r>
            <a:r>
              <a:rPr lang="vi-VN" sz="1600" i="1">
                <a:latin typeface="+mn-lt"/>
                <a:cs typeface="Times New Roman" panose="02020603050405020304" pitchFamily="18" charset="0"/>
              </a:rPr>
              <a:t>score</a:t>
            </a:r>
            <a:r>
              <a:rPr lang="vi-VN" sz="1600">
                <a:latin typeface="+mn-lt"/>
                <a:cs typeface="Times New Roman" panose="02020603050405020304" pitchFamily="18" charset="0"/>
              </a:rPr>
              <a:t>; lớp đối tượng </a:t>
            </a:r>
            <a:r>
              <a:rPr lang="vi-VN" sz="1600" i="1">
                <a:latin typeface="+mn-lt"/>
                <a:cs typeface="Times New Roman" panose="02020603050405020304" pitchFamily="18" charset="0"/>
              </a:rPr>
              <a:t>class</a:t>
            </a:r>
            <a:r>
              <a:rPr lang="vi-VN" sz="1600">
                <a:latin typeface="+mn-lt"/>
                <a:cs typeface="Times New Roman" panose="02020603050405020304" pitchFamily="18" charset="0"/>
              </a:rPr>
              <a:t> là người</a:t>
            </a:r>
            <a:endParaRPr lang="en-US" sz="1600" dirty="0">
              <a:latin typeface="+mj-lt"/>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73" y="1927947"/>
            <a:ext cx="8453405" cy="991630"/>
          </a:xfrm>
          <a:prstGeom prst="rect">
            <a:avLst/>
          </a:prstGeom>
        </p:spPr>
      </p:pic>
    </p:spTree>
    <p:extLst>
      <p:ext uri="{BB962C8B-B14F-4D97-AF65-F5344CB8AC3E}">
        <p14:creationId xmlns:p14="http://schemas.microsoft.com/office/powerpoint/2010/main" val="3735611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291" y="1608314"/>
            <a:ext cx="6816436" cy="3430909"/>
          </a:xfrm>
          <a:prstGeom prst="rect">
            <a:avLst/>
          </a:prstGeom>
        </p:spPr>
      </p:pic>
      <p:sp>
        <p:nvSpPr>
          <p:cNvPr id="106" name="Google Shape;106;p5"/>
          <p:cNvSpPr txBox="1">
            <a:spLocks noGrp="1"/>
          </p:cNvSpPr>
          <p:nvPr>
            <p:ph type="title"/>
          </p:nvPr>
        </p:nvSpPr>
        <p:spPr>
          <a:xfrm>
            <a:off x="729450" y="618121"/>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0420"/>
            <a:ext cx="7688700" cy="586353"/>
          </a:xfrm>
        </p:spPr>
        <p:txBody>
          <a:bodyPr>
            <a:normAutofit/>
          </a:bodyPr>
          <a:lstStyle/>
          <a:p>
            <a:pPr marL="146050" indent="0">
              <a:buNone/>
            </a:pPr>
            <a:r>
              <a:rPr lang="en-US" sz="1600" b="1" smtClean="0"/>
              <a:t>2.1.1. YOLOv3:</a:t>
            </a:r>
            <a:endParaRPr lang="en-US" sz="1600" b="1" dirty="0"/>
          </a:p>
        </p:txBody>
      </p:sp>
    </p:spTree>
    <p:extLst>
      <p:ext uri="{BB962C8B-B14F-4D97-AF65-F5344CB8AC3E}">
        <p14:creationId xmlns:p14="http://schemas.microsoft.com/office/powerpoint/2010/main" val="232992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18121"/>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0420"/>
            <a:ext cx="7688700" cy="586353"/>
          </a:xfrm>
        </p:spPr>
        <p:txBody>
          <a:bodyPr>
            <a:normAutofit/>
          </a:bodyPr>
          <a:lstStyle/>
          <a:p>
            <a:pPr marL="146050" indent="0">
              <a:buNone/>
            </a:pPr>
            <a:r>
              <a:rPr lang="en-US" sz="1600" b="1" smtClean="0"/>
              <a:t>2.1.1. YOLOv3:</a:t>
            </a:r>
            <a:endParaRPr lang="en-US" sz="16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755" y="1808193"/>
            <a:ext cx="6471139" cy="1359807"/>
          </a:xfrm>
          <a:prstGeom prst="rect">
            <a:avLst/>
          </a:prstGeom>
        </p:spPr>
      </p:pic>
      <p:sp>
        <p:nvSpPr>
          <p:cNvPr id="7" name="Text Placeholder 2">
            <a:extLst>
              <a:ext uri="{FF2B5EF4-FFF2-40B4-BE49-F238E27FC236}">
                <a16:creationId xmlns:a16="http://schemas.microsoft.com/office/drawing/2014/main" xmlns="" id="{E8413AE8-ACE4-4BE4-AF3C-1B6CED39E372}"/>
              </a:ext>
            </a:extLst>
          </p:cNvPr>
          <p:cNvSpPr txBox="1">
            <a:spLocks/>
          </p:cNvSpPr>
          <p:nvPr/>
        </p:nvSpPr>
        <p:spPr>
          <a:xfrm>
            <a:off x="795848" y="3639511"/>
            <a:ext cx="7688700" cy="110513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buFontTx/>
              <a:buChar char="-"/>
            </a:pPr>
            <a:r>
              <a:rPr lang="vi-VN" sz="1600" smtClean="0">
                <a:latin typeface="+mn-lt"/>
                <a:cs typeface="Times New Roman" panose="02020603050405020304" pitchFamily="18" charset="0"/>
              </a:rPr>
              <a:t>Pr(Object</a:t>
            </a:r>
            <a:r>
              <a:rPr lang="vi-VN" sz="1600">
                <a:latin typeface="+mn-lt"/>
                <a:cs typeface="Times New Roman" panose="02020603050405020304" pitchFamily="18" charset="0"/>
              </a:rPr>
              <a:t>) &lt; thresh: loại bỏ</a:t>
            </a:r>
          </a:p>
          <a:p>
            <a:pPr>
              <a:buFontTx/>
              <a:buChar char="-"/>
            </a:pPr>
            <a:r>
              <a:rPr lang="vi-VN" sz="1600" smtClean="0">
                <a:latin typeface="+mn-lt"/>
                <a:cs typeface="Times New Roman" panose="02020603050405020304" pitchFamily="18" charset="0"/>
              </a:rPr>
              <a:t>Class </a:t>
            </a:r>
            <a:r>
              <a:rPr lang="vi-VN" sz="1600">
                <a:latin typeface="+mn-lt"/>
                <a:cs typeface="Times New Roman" panose="02020603050405020304" pitchFamily="18" charset="0"/>
              </a:rPr>
              <a:t>của 1 dự đoán là giá trị Pr(class) lớn nhất</a:t>
            </a:r>
          </a:p>
          <a:p>
            <a:pPr>
              <a:buFontTx/>
              <a:buChar char="-"/>
            </a:pPr>
            <a:r>
              <a:rPr lang="vi-VN" sz="1600" smtClean="0">
                <a:latin typeface="+mn-lt"/>
                <a:cs typeface="Times New Roman" panose="02020603050405020304" pitchFamily="18" charset="0"/>
              </a:rPr>
              <a:t>Output </a:t>
            </a:r>
            <a:r>
              <a:rPr lang="vi-VN" sz="1600">
                <a:latin typeface="+mn-lt"/>
                <a:cs typeface="Times New Roman" panose="02020603050405020304" pitchFamily="18" charset="0"/>
              </a:rPr>
              <a:t>của 1 predict: (x, y , w, h, class lớn nhất, </a:t>
            </a:r>
            <a:r>
              <a:rPr lang="en-US" sz="1600" smtClean="0">
                <a:latin typeface="+mn-lt"/>
                <a:cs typeface="Times New Roman" panose="02020603050405020304" pitchFamily="18" charset="0"/>
              </a:rPr>
              <a:t>class </a:t>
            </a:r>
            <a:r>
              <a:rPr lang="vi-VN" sz="1600" smtClean="0">
                <a:latin typeface="+mn-lt"/>
                <a:cs typeface="Times New Roman" panose="02020603050405020304" pitchFamily="18" charset="0"/>
              </a:rPr>
              <a:t>score)</a:t>
            </a:r>
            <a:endParaRPr lang="en-US" sz="1600" dirty="0">
              <a:latin typeface="+mj-lt"/>
              <a:cs typeface="Times New Roman" panose="02020603050405020304" pitchFamily="18" charset="0"/>
            </a:endParaRPr>
          </a:p>
        </p:txBody>
      </p:sp>
    </p:spTree>
    <p:extLst>
      <p:ext uri="{BB962C8B-B14F-4D97-AF65-F5344CB8AC3E}">
        <p14:creationId xmlns:p14="http://schemas.microsoft.com/office/powerpoint/2010/main" val="3284351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18121"/>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0420"/>
            <a:ext cx="7688700" cy="586353"/>
          </a:xfrm>
        </p:spPr>
        <p:txBody>
          <a:bodyPr>
            <a:normAutofit/>
          </a:bodyPr>
          <a:lstStyle/>
          <a:p>
            <a:pPr marL="146050" indent="0">
              <a:buNone/>
            </a:pPr>
            <a:r>
              <a:rPr lang="en-US" sz="1600" b="1" smtClean="0"/>
              <a:t>2.1.1. YOLOv3:</a:t>
            </a:r>
            <a:endParaRPr lang="en-US" sz="1600" b="1" dirty="0"/>
          </a:p>
        </p:txBody>
      </p:sp>
      <p:sp>
        <p:nvSpPr>
          <p:cNvPr id="5" name="Text Placeholder 2">
            <a:extLst>
              <a:ext uri="{FF2B5EF4-FFF2-40B4-BE49-F238E27FC236}">
                <a16:creationId xmlns:a16="http://schemas.microsoft.com/office/drawing/2014/main" xmlns="" id="{E8413AE8-ACE4-4BE4-AF3C-1B6CED39E372}"/>
              </a:ext>
            </a:extLst>
          </p:cNvPr>
          <p:cNvSpPr txBox="1">
            <a:spLocks/>
          </p:cNvSpPr>
          <p:nvPr/>
        </p:nvSpPr>
        <p:spPr>
          <a:xfrm>
            <a:off x="795847" y="1893839"/>
            <a:ext cx="4345255" cy="218579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buFontTx/>
              <a:buChar char="-"/>
            </a:pPr>
            <a:r>
              <a:rPr lang="vi-VN" sz="1600" smtClean="0">
                <a:latin typeface="+mn-lt"/>
                <a:cs typeface="Times New Roman" panose="02020603050405020304" pitchFamily="18" charset="0"/>
              </a:rPr>
              <a:t>Mạng </a:t>
            </a:r>
            <a:r>
              <a:rPr lang="en-US" sz="1600">
                <a:latin typeface="+mn-lt"/>
                <a:cs typeface="Times New Roman" panose="02020603050405020304" pitchFamily="18" charset="0"/>
              </a:rPr>
              <a:t>YOLOv3 </a:t>
            </a:r>
            <a:r>
              <a:rPr lang="en-US" sz="1600">
                <a:latin typeface="+mn-lt"/>
                <a:cs typeface="Times New Roman" panose="02020603050405020304" pitchFamily="18" charset="0"/>
              </a:rPr>
              <a:t>là </a:t>
            </a:r>
            <a:r>
              <a:rPr lang="en-US" sz="1600" smtClean="0">
                <a:latin typeface="+mn-lt"/>
                <a:cs typeface="Times New Roman" panose="02020603050405020304" pitchFamily="18" charset="0"/>
              </a:rPr>
              <a:t>mạng </a:t>
            </a:r>
            <a:r>
              <a:rPr lang="vi-VN" sz="1600" smtClean="0">
                <a:latin typeface="+mn-lt"/>
                <a:cs typeface="Times New Roman" panose="02020603050405020304" pitchFamily="18" charset="0"/>
              </a:rPr>
              <a:t>tích </a:t>
            </a:r>
            <a:r>
              <a:rPr lang="vi-VN" sz="1600">
                <a:latin typeface="+mn-lt"/>
                <a:cs typeface="Times New Roman" panose="02020603050405020304" pitchFamily="18" charset="0"/>
              </a:rPr>
              <a:t>chập gồm </a:t>
            </a:r>
            <a:r>
              <a:rPr lang="vi-VN" sz="1600">
                <a:latin typeface="+mn-lt"/>
                <a:cs typeface="Times New Roman" panose="02020603050405020304" pitchFamily="18" charset="0"/>
              </a:rPr>
              <a:t>nhiều </a:t>
            </a:r>
            <a:r>
              <a:rPr lang="vi-VN" sz="1600" smtClean="0">
                <a:latin typeface="+mn-lt"/>
                <a:cs typeface="Times New Roman" panose="02020603050405020304" pitchFamily="18" charset="0"/>
              </a:rPr>
              <a:t>lớp</a:t>
            </a:r>
            <a:r>
              <a:rPr lang="en-US" sz="1600" smtClean="0">
                <a:latin typeface="+mn-lt"/>
                <a:cs typeface="Times New Roman" panose="02020603050405020304" pitchFamily="18" charset="0"/>
              </a:rPr>
              <a:t>.</a:t>
            </a:r>
            <a:endParaRPr lang="vi-VN" sz="1600">
              <a:latin typeface="+mn-lt"/>
              <a:cs typeface="Times New Roman" panose="02020603050405020304" pitchFamily="18" charset="0"/>
            </a:endParaRPr>
          </a:p>
          <a:p>
            <a:pPr>
              <a:buFontTx/>
              <a:buChar char="-"/>
            </a:pPr>
            <a:r>
              <a:rPr lang="vi-VN" sz="1600" smtClean="0">
                <a:latin typeface="+mn-lt"/>
                <a:cs typeface="Times New Roman" panose="02020603050405020304" pitchFamily="18" charset="0"/>
              </a:rPr>
              <a:t>Đưa </a:t>
            </a:r>
            <a:r>
              <a:rPr lang="vi-VN" sz="1600">
                <a:latin typeface="+mn-lt"/>
                <a:cs typeface="Times New Roman" panose="02020603050405020304" pitchFamily="18" charset="0"/>
              </a:rPr>
              <a:t>ra các dự đoán về các đặc trưng của các vật thể, ở các lớp các sâu thì các đặc trưng được dự đoán càng trừu tượng, phức tạp hơn </a:t>
            </a:r>
            <a:endParaRPr lang="en-US" sz="1600" dirty="0">
              <a:latin typeface="+mj-lt"/>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8650" y="1724902"/>
            <a:ext cx="3316749" cy="2421353"/>
          </a:xfrm>
          <a:prstGeom prst="rect">
            <a:avLst/>
          </a:prstGeom>
        </p:spPr>
      </p:pic>
    </p:spTree>
    <p:extLst>
      <p:ext uri="{BB962C8B-B14F-4D97-AF65-F5344CB8AC3E}">
        <p14:creationId xmlns:p14="http://schemas.microsoft.com/office/powerpoint/2010/main" val="2333931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18121"/>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0420"/>
            <a:ext cx="7688700" cy="586353"/>
          </a:xfrm>
        </p:spPr>
        <p:txBody>
          <a:bodyPr>
            <a:normAutofit/>
          </a:bodyPr>
          <a:lstStyle/>
          <a:p>
            <a:pPr marL="146050" indent="0">
              <a:buNone/>
            </a:pPr>
            <a:r>
              <a:rPr lang="en-US" sz="1600" b="1" smtClean="0"/>
              <a:t>2.1.2. NMS algorithm:</a:t>
            </a:r>
            <a:endParaRPr lang="en-US" sz="16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955" y="2003399"/>
            <a:ext cx="4607029" cy="213378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583" y="2167703"/>
            <a:ext cx="3428591" cy="1969477"/>
          </a:xfrm>
          <a:prstGeom prst="rect">
            <a:avLst/>
          </a:prstGeom>
        </p:spPr>
      </p:pic>
    </p:spTree>
    <p:extLst>
      <p:ext uri="{BB962C8B-B14F-4D97-AF65-F5344CB8AC3E}">
        <p14:creationId xmlns:p14="http://schemas.microsoft.com/office/powerpoint/2010/main" val="29827795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18121"/>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0420"/>
            <a:ext cx="7688700" cy="586353"/>
          </a:xfrm>
        </p:spPr>
        <p:txBody>
          <a:bodyPr>
            <a:normAutofit/>
          </a:bodyPr>
          <a:lstStyle/>
          <a:p>
            <a:pPr marL="146050" indent="0">
              <a:buNone/>
            </a:pPr>
            <a:r>
              <a:rPr lang="en-US" sz="1600" b="1" dirty="0"/>
              <a:t>2.2. Submodule Track Customers: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115" y="1994504"/>
            <a:ext cx="8549318" cy="2532820"/>
          </a:xfrm>
          <a:prstGeom prst="rect">
            <a:avLst/>
          </a:prstGeom>
        </p:spPr>
      </p:pic>
    </p:spTree>
    <p:extLst>
      <p:ext uri="{BB962C8B-B14F-4D97-AF65-F5344CB8AC3E}">
        <p14:creationId xmlns:p14="http://schemas.microsoft.com/office/powerpoint/2010/main" val="2373315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18121"/>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0420"/>
            <a:ext cx="7688700" cy="586353"/>
          </a:xfrm>
        </p:spPr>
        <p:txBody>
          <a:bodyPr>
            <a:normAutofit/>
          </a:bodyPr>
          <a:lstStyle/>
          <a:p>
            <a:pPr marL="146050" indent="0">
              <a:buNone/>
            </a:pPr>
            <a:r>
              <a:rPr lang="en-US" sz="1600" b="1" smtClean="0"/>
              <a:t>2.2.1. Hungarian Algorithm:</a:t>
            </a:r>
          </a:p>
          <a:p>
            <a:pPr marL="146050" indent="0">
              <a:buNone/>
            </a:pPr>
            <a:endParaRPr lang="en-US" sz="1600" b="1" dirty="0"/>
          </a:p>
        </p:txBody>
      </p:sp>
      <p:sp>
        <p:nvSpPr>
          <p:cNvPr id="6" name="Text Placeholder 2">
            <a:extLst>
              <a:ext uri="{FF2B5EF4-FFF2-40B4-BE49-F238E27FC236}">
                <a16:creationId xmlns:a16="http://schemas.microsoft.com/office/drawing/2014/main" xmlns="" id="{E8413AE8-ACE4-4BE4-AF3C-1B6CED39E372}"/>
              </a:ext>
            </a:extLst>
          </p:cNvPr>
          <p:cNvSpPr txBox="1">
            <a:spLocks/>
          </p:cNvSpPr>
          <p:nvPr/>
        </p:nvSpPr>
        <p:spPr>
          <a:xfrm>
            <a:off x="851124" y="1673183"/>
            <a:ext cx="4104333" cy="20344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buFontTx/>
              <a:buChar char="-"/>
            </a:pPr>
            <a:r>
              <a:rPr lang="vi-VN" sz="1600" smtClean="0">
                <a:latin typeface="+mn-lt"/>
                <a:cs typeface="Times New Roman" panose="02020603050405020304" pitchFamily="18" charset="0"/>
              </a:rPr>
              <a:t>Là </a:t>
            </a:r>
            <a:r>
              <a:rPr lang="vi-VN" sz="1600">
                <a:latin typeface="+mn-lt"/>
                <a:cs typeface="Times New Roman" panose="02020603050405020304" pitchFamily="18" charset="0"/>
              </a:rPr>
              <a:t>thuật toán ghép cặp giữa hai nhóm đối tượng </a:t>
            </a:r>
          </a:p>
          <a:p>
            <a:pPr>
              <a:buFontTx/>
              <a:buChar char="-"/>
            </a:pPr>
            <a:r>
              <a:rPr lang="vi-VN" sz="1600" smtClean="0">
                <a:latin typeface="+mn-lt"/>
                <a:cs typeface="Times New Roman" panose="02020603050405020304" pitchFamily="18" charset="0"/>
              </a:rPr>
              <a:t>Giúp </a:t>
            </a:r>
            <a:r>
              <a:rPr lang="vi-VN" sz="1600">
                <a:latin typeface="+mn-lt"/>
                <a:cs typeface="Times New Roman" panose="02020603050405020304" pitchFamily="18" charset="0"/>
              </a:rPr>
              <a:t>lựa chọn ra các cặp với giá trị tốt nhất trong thời gian tối ưu </a:t>
            </a:r>
            <a:r>
              <a:rPr lang="vi-VN" sz="1600" smtClean="0">
                <a:latin typeface="+mn-lt"/>
                <a:cs typeface="Times New Roman" panose="02020603050405020304" pitchFamily="18" charset="0"/>
              </a:rPr>
              <a:t>nhất</a:t>
            </a:r>
            <a:r>
              <a:rPr lang="en-US" sz="1600">
                <a:latin typeface="+mn-lt"/>
                <a:cs typeface="Times New Roman" panose="02020603050405020304" pitchFamily="18" charset="0"/>
              </a:rPr>
              <a:t>. Độ phức tạp tính toán từ n! -&gt; </a:t>
            </a:r>
            <a:r>
              <a:rPr lang="en-US" sz="1600" smtClean="0">
                <a:latin typeface="+mn-lt"/>
                <a:cs typeface="Times New Roman" panose="02020603050405020304" pitchFamily="18" charset="0"/>
              </a:rPr>
              <a:t>n</a:t>
            </a:r>
            <a:r>
              <a:rPr lang="en-US" sz="1600" baseline="30000">
                <a:latin typeface="+mn-lt"/>
                <a:cs typeface="Times New Roman" panose="02020603050405020304" pitchFamily="18" charset="0"/>
              </a:rPr>
              <a:t>3</a:t>
            </a:r>
            <a:endParaRPr lang="en-US" sz="1600" baseline="30000" dirty="0">
              <a:latin typeface="+mj-lt"/>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40" y="1573806"/>
            <a:ext cx="3697771" cy="3096507"/>
          </a:xfrm>
          <a:prstGeom prst="rect">
            <a:avLst/>
          </a:prstGeom>
        </p:spPr>
      </p:pic>
    </p:spTree>
    <p:extLst>
      <p:ext uri="{BB962C8B-B14F-4D97-AF65-F5344CB8AC3E}">
        <p14:creationId xmlns:p14="http://schemas.microsoft.com/office/powerpoint/2010/main" val="27594325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18121"/>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0420"/>
            <a:ext cx="7688700" cy="586353"/>
          </a:xfrm>
        </p:spPr>
        <p:txBody>
          <a:bodyPr>
            <a:normAutofit/>
          </a:bodyPr>
          <a:lstStyle/>
          <a:p>
            <a:pPr marL="146050" indent="0">
              <a:buNone/>
            </a:pPr>
            <a:r>
              <a:rPr lang="en-US" sz="1600" b="1" smtClean="0"/>
              <a:t>2.2.2. Kalman Filter Algorithm:</a:t>
            </a:r>
            <a:endParaRPr lang="en-US" sz="1600" b="1" dirty="0"/>
          </a:p>
        </p:txBody>
      </p:sp>
      <p:sp>
        <p:nvSpPr>
          <p:cNvPr id="5" name="Text Placeholder 2">
            <a:extLst>
              <a:ext uri="{FF2B5EF4-FFF2-40B4-BE49-F238E27FC236}">
                <a16:creationId xmlns:a16="http://schemas.microsoft.com/office/drawing/2014/main" xmlns="" id="{E8413AE8-ACE4-4BE4-AF3C-1B6CED39E372}"/>
              </a:ext>
            </a:extLst>
          </p:cNvPr>
          <p:cNvSpPr txBox="1">
            <a:spLocks/>
          </p:cNvSpPr>
          <p:nvPr/>
        </p:nvSpPr>
        <p:spPr>
          <a:xfrm>
            <a:off x="851123" y="1673183"/>
            <a:ext cx="7113005" cy="203442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buFontTx/>
              <a:buChar char="-"/>
            </a:pPr>
            <a:r>
              <a:rPr lang="vi-VN" sz="1600" smtClean="0">
                <a:latin typeface="+mn-lt"/>
                <a:cs typeface="Times New Roman" panose="02020603050405020304" pitchFamily="18" charset="0"/>
              </a:rPr>
              <a:t>Là </a:t>
            </a:r>
            <a:r>
              <a:rPr lang="vi-VN" sz="1600">
                <a:latin typeface="+mn-lt"/>
                <a:cs typeface="Times New Roman" panose="02020603050405020304" pitchFamily="18" charset="0"/>
              </a:rPr>
              <a:t>thuật toán ước lượng tối ưu về trạng thái tiếp theo của sự vật dựa trên các thông tin về trạng thái trước đó </a:t>
            </a:r>
          </a:p>
          <a:p>
            <a:pPr>
              <a:buFontTx/>
              <a:buChar char="-"/>
            </a:pPr>
            <a:r>
              <a:rPr lang="vi-VN" sz="1600" smtClean="0">
                <a:latin typeface="+mn-lt"/>
                <a:cs typeface="Times New Roman" panose="02020603050405020304" pitchFamily="18" charset="0"/>
              </a:rPr>
              <a:t>Kết </a:t>
            </a:r>
            <a:r>
              <a:rPr lang="vi-VN" sz="1600">
                <a:latin typeface="+mn-lt"/>
                <a:cs typeface="Times New Roman" panose="02020603050405020304" pitchFamily="18" charset="0"/>
              </a:rPr>
              <a:t>hợp của nhiều giá trị trạng thái nhằm giúp cải thiện độ chính xác của ước lượng</a:t>
            </a:r>
            <a:endParaRPr lang="en-US" sz="1600" dirty="0">
              <a:latin typeface="+mj-lt"/>
              <a:cs typeface="Times New Roman" panose="02020603050405020304" pitchFamily="18" charset="0"/>
            </a:endParaRPr>
          </a:p>
        </p:txBody>
      </p:sp>
    </p:spTree>
    <p:extLst>
      <p:ext uri="{BB962C8B-B14F-4D97-AF65-F5344CB8AC3E}">
        <p14:creationId xmlns:p14="http://schemas.microsoft.com/office/powerpoint/2010/main" val="1996595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18121"/>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0420"/>
            <a:ext cx="7688700" cy="586353"/>
          </a:xfrm>
        </p:spPr>
        <p:txBody>
          <a:bodyPr>
            <a:normAutofit/>
          </a:bodyPr>
          <a:lstStyle/>
          <a:p>
            <a:pPr marL="146050" indent="0">
              <a:buNone/>
            </a:pPr>
            <a:r>
              <a:rPr lang="en-US" sz="1600" b="1" smtClean="0"/>
              <a:t>2.3. </a:t>
            </a:r>
            <a:r>
              <a:rPr lang="en-US" sz="1600" b="1" dirty="0"/>
              <a:t>Submodule Aggregate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179" y="1880162"/>
            <a:ext cx="5684626" cy="2847379"/>
          </a:xfrm>
          <a:prstGeom prst="rect">
            <a:avLst/>
          </a:prstGeom>
        </p:spPr>
      </p:pic>
    </p:spTree>
    <p:extLst>
      <p:ext uri="{BB962C8B-B14F-4D97-AF65-F5344CB8AC3E}">
        <p14:creationId xmlns:p14="http://schemas.microsoft.com/office/powerpoint/2010/main" val="1360367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18121"/>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0420"/>
            <a:ext cx="7688700" cy="586353"/>
          </a:xfrm>
        </p:spPr>
        <p:txBody>
          <a:bodyPr>
            <a:normAutofit/>
          </a:bodyPr>
          <a:lstStyle/>
          <a:p>
            <a:pPr marL="146050" indent="0">
              <a:buNone/>
            </a:pPr>
            <a:r>
              <a:rPr lang="en-US" sz="1600" b="1" smtClean="0"/>
              <a:t>2.3. </a:t>
            </a:r>
            <a:r>
              <a:rPr lang="en-US" sz="1600" b="1" dirty="0"/>
              <a:t>Submodule Aggregate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16" y="2104738"/>
            <a:ext cx="8990534" cy="1587778"/>
          </a:xfrm>
          <a:prstGeom prst="rect">
            <a:avLst/>
          </a:prstGeom>
        </p:spPr>
      </p:pic>
    </p:spTree>
    <p:extLst>
      <p:ext uri="{BB962C8B-B14F-4D97-AF65-F5344CB8AC3E}">
        <p14:creationId xmlns:p14="http://schemas.microsoft.com/office/powerpoint/2010/main" val="404799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7650" y="603943"/>
            <a:ext cx="7688700" cy="535200"/>
          </a:xfrm>
          <a:prstGeom prst="rect">
            <a:avLst/>
          </a:prstGeom>
          <a:noFill/>
          <a:ln>
            <a:noFill/>
          </a:ln>
        </p:spPr>
        <p:txBody>
          <a:bodyPr spcFirstLastPara="1" wrap="square" lIns="91425" tIns="91425" rIns="91425" bIns="91425" anchor="t" anchorCtr="0">
            <a:normAutofit fontScale="90000"/>
          </a:bodyPr>
          <a:lstStyle/>
          <a:p>
            <a:pPr lvl="0">
              <a:buSzPct val="111111"/>
            </a:pPr>
            <a:r>
              <a:rPr lang="en-US">
                <a:solidFill>
                  <a:schemeClr val="dk1"/>
                </a:solidFill>
              </a:rPr>
              <a:t>I. Giới thiệu bài toán</a:t>
            </a:r>
            <a:endParaRPr dirty="0">
              <a:solidFill>
                <a:schemeClr val="dk1"/>
              </a:solidFill>
            </a:endParaRPr>
          </a:p>
        </p:txBody>
      </p:sp>
      <p:pic>
        <p:nvPicPr>
          <p:cNvPr id="6" name="Picture 2" descr="Ký gửi nhà đất là gì? - CafeLand.Vn">
            <a:extLst>
              <a:ext uri="{FF2B5EF4-FFF2-40B4-BE49-F238E27FC236}">
                <a16:creationId xmlns:a16="http://schemas.microsoft.com/office/drawing/2014/main" xmlns="" id="{F7816DD0-97E2-C54B-8DBD-F16851BA1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582" y="1457335"/>
            <a:ext cx="2323065" cy="15471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3D man near red question mark | Chantal Milot RMT and Associates">
            <a:extLst>
              <a:ext uri="{FF2B5EF4-FFF2-40B4-BE49-F238E27FC236}">
                <a16:creationId xmlns:a16="http://schemas.microsoft.com/office/drawing/2014/main" xmlns="" id="{2D885E40-8BA1-4140-A4D7-C710BA154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403" y="1385063"/>
            <a:ext cx="1285733" cy="16899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37B2F6D6-438E-054E-AD1D-37E403476C83}"/>
              </a:ext>
            </a:extLst>
          </p:cNvPr>
          <p:cNvSpPr txBox="1"/>
          <p:nvPr/>
        </p:nvSpPr>
        <p:spPr>
          <a:xfrm>
            <a:off x="5718559" y="2077007"/>
            <a:ext cx="1475147" cy="307777"/>
          </a:xfrm>
          <a:prstGeom prst="rect">
            <a:avLst/>
          </a:prstGeom>
          <a:noFill/>
        </p:spPr>
        <p:txBody>
          <a:bodyPr wrap="square" rtlCol="0">
            <a:spAutoFit/>
          </a:bodyPr>
          <a:lstStyle/>
          <a:p>
            <a:r>
              <a:rPr lang="x-none"/>
              <a:t>Tiện ích?</a:t>
            </a:r>
          </a:p>
        </p:txBody>
      </p:sp>
      <p:sp>
        <p:nvSpPr>
          <p:cNvPr id="10" name="TextBox 9">
            <a:extLst>
              <a:ext uri="{FF2B5EF4-FFF2-40B4-BE49-F238E27FC236}">
                <a16:creationId xmlns:a16="http://schemas.microsoft.com/office/drawing/2014/main" xmlns="" id="{1AFD75C9-B936-0441-B6D9-978932A5B914}"/>
              </a:ext>
            </a:extLst>
          </p:cNvPr>
          <p:cNvSpPr txBox="1"/>
          <p:nvPr/>
        </p:nvSpPr>
        <p:spPr>
          <a:xfrm>
            <a:off x="5721204" y="1385063"/>
            <a:ext cx="1376585" cy="307777"/>
          </a:xfrm>
          <a:prstGeom prst="rect">
            <a:avLst/>
          </a:prstGeom>
          <a:noFill/>
        </p:spPr>
        <p:txBody>
          <a:bodyPr wrap="square" rtlCol="0">
            <a:spAutoFit/>
          </a:bodyPr>
          <a:lstStyle/>
          <a:p>
            <a:r>
              <a:rPr lang="x-none"/>
              <a:t>Diện tích?</a:t>
            </a:r>
          </a:p>
        </p:txBody>
      </p:sp>
      <p:sp>
        <p:nvSpPr>
          <p:cNvPr id="12" name="TextBox 11">
            <a:extLst>
              <a:ext uri="{FF2B5EF4-FFF2-40B4-BE49-F238E27FC236}">
                <a16:creationId xmlns:a16="http://schemas.microsoft.com/office/drawing/2014/main" xmlns="" id="{64514731-BB01-5849-9A65-035A416B831C}"/>
              </a:ext>
            </a:extLst>
          </p:cNvPr>
          <p:cNvSpPr txBox="1"/>
          <p:nvPr/>
        </p:nvSpPr>
        <p:spPr>
          <a:xfrm>
            <a:off x="5737452" y="1731034"/>
            <a:ext cx="1526596" cy="307777"/>
          </a:xfrm>
          <a:prstGeom prst="rect">
            <a:avLst/>
          </a:prstGeom>
          <a:noFill/>
        </p:spPr>
        <p:txBody>
          <a:bodyPr wrap="square" rtlCol="0">
            <a:spAutoFit/>
          </a:bodyPr>
          <a:lstStyle/>
          <a:p>
            <a:r>
              <a:rPr lang="x-none"/>
              <a:t>Vị trí?</a:t>
            </a:r>
          </a:p>
        </p:txBody>
      </p:sp>
      <p:sp>
        <p:nvSpPr>
          <p:cNvPr id="13" name="TextBox 12">
            <a:extLst>
              <a:ext uri="{FF2B5EF4-FFF2-40B4-BE49-F238E27FC236}">
                <a16:creationId xmlns:a16="http://schemas.microsoft.com/office/drawing/2014/main" xmlns="" id="{D6D51756-D16F-DA48-AD16-F18791C0E445}"/>
              </a:ext>
            </a:extLst>
          </p:cNvPr>
          <p:cNvSpPr txBox="1"/>
          <p:nvPr/>
        </p:nvSpPr>
        <p:spPr>
          <a:xfrm>
            <a:off x="5893114" y="2422979"/>
            <a:ext cx="1933638" cy="307777"/>
          </a:xfrm>
          <a:prstGeom prst="rect">
            <a:avLst/>
          </a:prstGeom>
          <a:noFill/>
        </p:spPr>
        <p:txBody>
          <a:bodyPr wrap="square" rtlCol="0">
            <a:spAutoFit/>
          </a:bodyPr>
          <a:lstStyle/>
          <a:p>
            <a:r>
              <a:rPr lang="x-none"/>
              <a:t>=&gt; Bao nhiêu tiền/m2</a:t>
            </a:r>
          </a:p>
        </p:txBody>
      </p:sp>
      <p:pic>
        <p:nvPicPr>
          <p:cNvPr id="14" name="Picture 6" descr="WATCH ME OUTLET - BÁN HÀNG GIẢM GIÁ ĐỒNG HỒ CHÍNH HÃNG">
            <a:extLst>
              <a:ext uri="{FF2B5EF4-FFF2-40B4-BE49-F238E27FC236}">
                <a16:creationId xmlns:a16="http://schemas.microsoft.com/office/drawing/2014/main" xmlns="" id="{CD5DE0C6-00FC-5B4C-A88C-4C8D55D02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82" y="3282597"/>
            <a:ext cx="2350283" cy="154711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0981A9DC-6257-7F47-986E-B76898CF3F07}"/>
              </a:ext>
            </a:extLst>
          </p:cNvPr>
          <p:cNvSpPr txBox="1"/>
          <p:nvPr/>
        </p:nvSpPr>
        <p:spPr>
          <a:xfrm>
            <a:off x="4650485" y="3617037"/>
            <a:ext cx="3368099" cy="307777"/>
          </a:xfrm>
          <a:prstGeom prst="rect">
            <a:avLst/>
          </a:prstGeom>
          <a:noFill/>
        </p:spPr>
        <p:txBody>
          <a:bodyPr wrap="square" rtlCol="0">
            <a:spAutoFit/>
          </a:bodyPr>
          <a:lstStyle/>
          <a:p>
            <a:r>
              <a:rPr lang="x-none"/>
              <a:t>Chi phí mặt bằng -&gt; Doanh thu</a:t>
            </a:r>
          </a:p>
        </p:txBody>
      </p:sp>
      <p:sp>
        <p:nvSpPr>
          <p:cNvPr id="16" name="TextBox 15">
            <a:extLst>
              <a:ext uri="{FF2B5EF4-FFF2-40B4-BE49-F238E27FC236}">
                <a16:creationId xmlns:a16="http://schemas.microsoft.com/office/drawing/2014/main" xmlns="" id="{0DE75CD6-6824-D348-9666-1AD5399A664A}"/>
              </a:ext>
            </a:extLst>
          </p:cNvPr>
          <p:cNvSpPr txBox="1"/>
          <p:nvPr/>
        </p:nvSpPr>
        <p:spPr>
          <a:xfrm>
            <a:off x="4660197" y="4123213"/>
            <a:ext cx="3591870" cy="307777"/>
          </a:xfrm>
          <a:prstGeom prst="rect">
            <a:avLst/>
          </a:prstGeom>
          <a:noFill/>
        </p:spPr>
        <p:txBody>
          <a:bodyPr wrap="square" rtlCol="0">
            <a:spAutoFit/>
          </a:bodyPr>
          <a:lstStyle/>
          <a:p>
            <a:r>
              <a:rPr lang="x-none"/>
              <a:t>Làm sao để tối ưu diện tích trưng bày???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up)">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up)">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randombar(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p:tgtEl>
                                          <p:spTgt spid="15"/>
                                        </p:tgtEl>
                                        <p:attrNameLst>
                                          <p:attrName>ppt_y</p:attrName>
                                        </p:attrNameLst>
                                      </p:cBhvr>
                                      <p:tavLst>
                                        <p:tav tm="0">
                                          <p:val>
                                            <p:strVal val="#ppt_y+#ppt_h*1.125000"/>
                                          </p:val>
                                        </p:tav>
                                        <p:tav tm="100000">
                                          <p:val>
                                            <p:strVal val="#ppt_y"/>
                                          </p:val>
                                        </p:tav>
                                      </p:tavLst>
                                    </p:anim>
                                    <p:animEffect transition="in" filter="wipe(up)">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7650" y="618119"/>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7" name="Text Placeholder 2">
            <a:extLst>
              <a:ext uri="{FF2B5EF4-FFF2-40B4-BE49-F238E27FC236}">
                <a16:creationId xmlns:a16="http://schemas.microsoft.com/office/drawing/2014/main" xmlns="" id="{E8413AE8-ACE4-4BE4-AF3C-1B6CED39E372}"/>
              </a:ext>
            </a:extLst>
          </p:cNvPr>
          <p:cNvSpPr txBox="1">
            <a:spLocks/>
          </p:cNvSpPr>
          <p:nvPr/>
        </p:nvSpPr>
        <p:spPr>
          <a:xfrm>
            <a:off x="1018274" y="1713329"/>
            <a:ext cx="7688700" cy="2005527"/>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buFontTx/>
              <a:buChar char="-"/>
            </a:pPr>
            <a:r>
              <a:rPr lang="en-US" sz="1600" dirty="0">
                <a:latin typeface="+mn-lt"/>
                <a:cs typeface="Times New Roman" panose="02020603050405020304" pitchFamily="18" charset="0"/>
              </a:rPr>
              <a:t>OpenCV: </a:t>
            </a:r>
            <a:r>
              <a:rPr lang="en-US" sz="1600" dirty="0" err="1">
                <a:latin typeface="+mn-lt"/>
                <a:cs typeface="Times New Roman" panose="02020603050405020304" pitchFamily="18" charset="0"/>
              </a:rPr>
              <a:t>đọc</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giải</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mã</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luồng</a:t>
            </a:r>
            <a:r>
              <a:rPr lang="en-US" sz="1600" dirty="0">
                <a:latin typeface="+mn-lt"/>
                <a:cs typeface="Times New Roman" panose="02020603050405020304" pitchFamily="18" charset="0"/>
              </a:rPr>
              <a:t> stream</a:t>
            </a:r>
          </a:p>
          <a:p>
            <a:pPr>
              <a:buFontTx/>
              <a:buChar char="-"/>
            </a:pPr>
            <a:r>
              <a:rPr lang="en-US" sz="1600" dirty="0" err="1">
                <a:latin typeface="+mn-lt"/>
                <a:cs typeface="Times New Roman" panose="02020603050405020304" pitchFamily="18" charset="0"/>
              </a:rPr>
              <a:t>Numpy</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đơn</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giản</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hóa</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thao</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tác</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với</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dữ</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liệu</a:t>
            </a:r>
            <a:r>
              <a:rPr lang="en-US" sz="1600" dirty="0">
                <a:latin typeface="+mn-lt"/>
                <a:cs typeface="Times New Roman" panose="02020603050405020304" pitchFamily="18" charset="0"/>
              </a:rPr>
              <a:t> ma </a:t>
            </a:r>
            <a:r>
              <a:rPr lang="en-US" sz="1600" dirty="0" err="1">
                <a:latin typeface="+mn-lt"/>
                <a:cs typeface="Times New Roman" panose="02020603050405020304" pitchFamily="18" charset="0"/>
              </a:rPr>
              <a:t>trận</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tăng</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tốc</a:t>
            </a:r>
            <a:r>
              <a:rPr lang="en-US" sz="1600" dirty="0">
                <a:latin typeface="+mn-lt"/>
                <a:cs typeface="Times New Roman" panose="02020603050405020304" pitchFamily="18" charset="0"/>
              </a:rPr>
              <a:t> </a:t>
            </a:r>
            <a:r>
              <a:rPr lang="en-US" sz="1600" err="1">
                <a:latin typeface="+mn-lt"/>
                <a:cs typeface="Times New Roman" panose="02020603050405020304" pitchFamily="18" charset="0"/>
              </a:rPr>
              <a:t>xử</a:t>
            </a:r>
            <a:r>
              <a:rPr lang="en-US" sz="1600">
                <a:latin typeface="+mn-lt"/>
                <a:cs typeface="Times New Roman" panose="02020603050405020304" pitchFamily="18" charset="0"/>
              </a:rPr>
              <a:t> lý ma trận trong project</a:t>
            </a:r>
            <a:endParaRPr lang="en-US" sz="1600" smtClean="0">
              <a:latin typeface="+mn-lt"/>
              <a:cs typeface="Times New Roman" panose="02020603050405020304" pitchFamily="18" charset="0"/>
            </a:endParaRPr>
          </a:p>
          <a:p>
            <a:pPr>
              <a:buFontTx/>
              <a:buChar char="-"/>
            </a:pPr>
            <a:r>
              <a:rPr lang="vi-VN" sz="1600">
                <a:latin typeface="+mn-lt"/>
                <a:cs typeface="Times New Roman" panose="02020603050405020304" pitchFamily="18" charset="0"/>
              </a:rPr>
              <a:t>Scipy: thư viện cung cấp </a:t>
            </a:r>
            <a:r>
              <a:rPr lang="vi-VN" sz="1600" smtClean="0">
                <a:latin typeface="+mn-lt"/>
                <a:cs typeface="Times New Roman" panose="02020603050405020304" pitchFamily="18" charset="0"/>
              </a:rPr>
              <a:t>thuật </a:t>
            </a:r>
            <a:r>
              <a:rPr lang="vi-VN" sz="1600">
                <a:latin typeface="+mn-lt"/>
                <a:cs typeface="Times New Roman" panose="02020603050405020304" pitchFamily="18" charset="0"/>
              </a:rPr>
              <a:t>toán Hungarian </a:t>
            </a:r>
            <a:endParaRPr lang="en-US" sz="1600" smtClean="0">
              <a:latin typeface="+mn-lt"/>
              <a:cs typeface="Times New Roman" panose="02020603050405020304" pitchFamily="18" charset="0"/>
            </a:endParaRPr>
          </a:p>
          <a:p>
            <a:pPr>
              <a:buFontTx/>
              <a:buChar char="-"/>
            </a:pPr>
            <a:r>
              <a:rPr lang="en-US" sz="1600" smtClean="0">
                <a:latin typeface="+mn-lt"/>
                <a:cs typeface="Times New Roman" panose="02020603050405020304" pitchFamily="18" charset="0"/>
              </a:rPr>
              <a:t>Filterpy</a:t>
            </a:r>
            <a:r>
              <a:rPr lang="vi-VN" sz="1600" smtClean="0">
                <a:latin typeface="+mn-lt"/>
                <a:cs typeface="Times New Roman" panose="02020603050405020304" pitchFamily="18" charset="0"/>
              </a:rPr>
              <a:t>: </a:t>
            </a:r>
            <a:r>
              <a:rPr lang="vi-VN" sz="1600">
                <a:latin typeface="+mn-lt"/>
                <a:cs typeface="Times New Roman" panose="02020603050405020304" pitchFamily="18" charset="0"/>
              </a:rPr>
              <a:t>thư viện cung cấp </a:t>
            </a:r>
            <a:r>
              <a:rPr lang="vi-VN" sz="1600" smtClean="0">
                <a:latin typeface="+mn-lt"/>
                <a:cs typeface="Times New Roman" panose="02020603050405020304" pitchFamily="18" charset="0"/>
              </a:rPr>
              <a:t>thuật </a:t>
            </a:r>
            <a:r>
              <a:rPr lang="vi-VN" sz="1600">
                <a:latin typeface="+mn-lt"/>
                <a:cs typeface="Times New Roman" panose="02020603050405020304" pitchFamily="18" charset="0"/>
              </a:rPr>
              <a:t>toán Kalman </a:t>
            </a:r>
            <a:r>
              <a:rPr lang="vi-VN" sz="1600" smtClean="0">
                <a:latin typeface="+mn-lt"/>
                <a:cs typeface="Times New Roman" panose="02020603050405020304" pitchFamily="18" charset="0"/>
              </a:rPr>
              <a:t>filter</a:t>
            </a:r>
            <a:endParaRPr lang="en-US" sz="1600" smtClean="0">
              <a:latin typeface="+mn-lt"/>
              <a:cs typeface="Times New Roman" panose="02020603050405020304" pitchFamily="18" charset="0"/>
            </a:endParaRPr>
          </a:p>
          <a:p>
            <a:pPr>
              <a:buFontTx/>
              <a:buChar char="-"/>
            </a:pPr>
            <a:r>
              <a:rPr lang="en-US" sz="1600" smtClean="0">
                <a:latin typeface="+mn-lt"/>
                <a:cs typeface="Times New Roman" panose="02020603050405020304" pitchFamily="18" charset="0"/>
              </a:rPr>
              <a:t>Mysql </a:t>
            </a:r>
            <a:r>
              <a:rPr lang="en-US" sz="1600" dirty="0">
                <a:latin typeface="+mn-lt"/>
                <a:cs typeface="Times New Roman" panose="02020603050405020304" pitchFamily="18" charset="0"/>
              </a:rPr>
              <a:t>connector: </a:t>
            </a:r>
            <a:r>
              <a:rPr lang="en-US" sz="1600" dirty="0" err="1">
                <a:latin typeface="+mn-lt"/>
                <a:cs typeface="Times New Roman" panose="02020603050405020304" pitchFamily="18" charset="0"/>
              </a:rPr>
              <a:t>kết</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nối</a:t>
            </a:r>
            <a:r>
              <a:rPr lang="en-US" sz="1600" dirty="0">
                <a:latin typeface="+mn-lt"/>
                <a:cs typeface="Times New Roman" panose="02020603050405020304" pitchFamily="18" charset="0"/>
              </a:rPr>
              <a:t> </a:t>
            </a:r>
            <a:r>
              <a:rPr lang="en-US" sz="1600" dirty="0" err="1">
                <a:latin typeface="+mn-lt"/>
                <a:cs typeface="Times New Roman" panose="02020603050405020304" pitchFamily="18" charset="0"/>
              </a:rPr>
              <a:t>với</a:t>
            </a:r>
            <a:r>
              <a:rPr lang="en-US" sz="1600" dirty="0">
                <a:latin typeface="+mn-lt"/>
                <a:cs typeface="Times New Roman" panose="02020603050405020304" pitchFamily="18" charset="0"/>
              </a:rPr>
              <a:t> </a:t>
            </a:r>
            <a:r>
              <a:rPr lang="en-US" sz="1600">
                <a:latin typeface="+mn-lt"/>
                <a:cs typeface="Times New Roman" panose="02020603050405020304" pitchFamily="18" charset="0"/>
              </a:rPr>
              <a:t>MySQL </a:t>
            </a:r>
            <a:r>
              <a:rPr lang="en-US" sz="1600" smtClean="0">
                <a:latin typeface="+mn-lt"/>
                <a:cs typeface="Times New Roman" panose="02020603050405020304" pitchFamily="18" charset="0"/>
              </a:rPr>
              <a:t>server</a:t>
            </a:r>
          </a:p>
          <a:p>
            <a:pPr>
              <a:buFontTx/>
              <a:buChar char="-"/>
            </a:pPr>
            <a:r>
              <a:rPr lang="en-US" sz="1600" smtClean="0">
                <a:latin typeface="+mn-lt"/>
                <a:cs typeface="Times New Roman" panose="02020603050405020304" pitchFamily="18" charset="0"/>
              </a:rPr>
              <a:t>Torch</a:t>
            </a:r>
            <a:r>
              <a:rPr lang="en-US" sz="1600">
                <a:latin typeface="+mn-lt"/>
                <a:cs typeface="Times New Roman" panose="02020603050405020304" pitchFamily="18" charset="0"/>
              </a:rPr>
              <a:t>: framework deeplearning xây dựng mạng YOLOv3</a:t>
            </a:r>
            <a:endParaRPr lang="en-US" sz="1600" dirty="0">
              <a:latin typeface="+mj-lt"/>
              <a:cs typeface="Times New Roman" panose="02020603050405020304" pitchFamily="18" charset="0"/>
            </a:endParaRPr>
          </a:p>
          <a:p>
            <a:pPr>
              <a:buFontTx/>
              <a:buChar char="-"/>
            </a:pPr>
            <a:endParaRPr lang="en-US" sz="1600" dirty="0">
              <a:latin typeface="+mj-lt"/>
              <a:cs typeface="Times New Roman" panose="02020603050405020304" pitchFamily="18" charset="0"/>
            </a:endParaRPr>
          </a:p>
        </p:txBody>
      </p:sp>
      <p:sp>
        <p:nvSpPr>
          <p:cNvPr id="8" name="Text Placeholder 2">
            <a:extLst>
              <a:ext uri="{FF2B5EF4-FFF2-40B4-BE49-F238E27FC236}">
                <a16:creationId xmlns:a16="http://schemas.microsoft.com/office/drawing/2014/main" xmlns="" id="{20D15352-2816-4D1B-B69A-C7C6C2CC17D4}"/>
              </a:ext>
            </a:extLst>
          </p:cNvPr>
          <p:cNvSpPr txBox="1">
            <a:spLocks/>
          </p:cNvSpPr>
          <p:nvPr/>
        </p:nvSpPr>
        <p:spPr>
          <a:xfrm>
            <a:off x="742781" y="1335115"/>
            <a:ext cx="7688700" cy="461776"/>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US" sz="1600" b="1" smtClean="0"/>
              <a:t>2.4. </a:t>
            </a:r>
            <a:r>
              <a:rPr lang="vi-VN" sz="1600" b="1"/>
              <a:t>Các thư viện sử dụng</a:t>
            </a:r>
            <a:r>
              <a:rPr lang="en-US" sz="1600" b="1" smtClean="0"/>
              <a:t>:</a:t>
            </a:r>
            <a:endParaRPr lang="en-US" sz="1600" b="1" dirty="0"/>
          </a:p>
        </p:txBody>
      </p:sp>
    </p:spTree>
    <p:extLst>
      <p:ext uri="{BB962C8B-B14F-4D97-AF65-F5344CB8AC3E}">
        <p14:creationId xmlns:p14="http://schemas.microsoft.com/office/powerpoint/2010/main" val="39250356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18121"/>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0420"/>
            <a:ext cx="7688700" cy="488715"/>
          </a:xfrm>
        </p:spPr>
        <p:txBody>
          <a:bodyPr>
            <a:normAutofit/>
          </a:bodyPr>
          <a:lstStyle/>
          <a:p>
            <a:pPr marL="146050" indent="0">
              <a:buNone/>
            </a:pPr>
            <a:r>
              <a:rPr lang="en-US" sz="1600" b="1" smtClean="0"/>
              <a:t>3. </a:t>
            </a:r>
            <a:r>
              <a:rPr lang="en-US" sz="1600" b="1" dirty="0" err="1"/>
              <a:t>Thiết</a:t>
            </a:r>
            <a:r>
              <a:rPr lang="en-US" sz="1600" b="1" dirty="0"/>
              <a:t> </a:t>
            </a:r>
            <a:r>
              <a:rPr lang="en-US" sz="1600" b="1" dirty="0" err="1"/>
              <a:t>kế</a:t>
            </a:r>
            <a:r>
              <a:rPr lang="en-US" sz="1600" b="1" dirty="0"/>
              <a:t> chi </a:t>
            </a:r>
            <a:r>
              <a:rPr lang="en-US" sz="1600" b="1" dirty="0" err="1"/>
              <a:t>tiết</a:t>
            </a:r>
            <a:r>
              <a:rPr lang="en-US" sz="1600" b="1" dirty="0"/>
              <a:t> </a:t>
            </a:r>
            <a:r>
              <a:rPr lang="en-US" sz="1600" b="1" dirty="0" err="1"/>
              <a:t>thành</a:t>
            </a:r>
            <a:r>
              <a:rPr lang="en-US" sz="1600" b="1" dirty="0"/>
              <a:t> </a:t>
            </a:r>
            <a:r>
              <a:rPr lang="en-US" sz="1600" b="1" err="1"/>
              <a:t>phần</a:t>
            </a:r>
            <a:r>
              <a:rPr lang="en-US" sz="1600" b="1"/>
              <a:t> </a:t>
            </a:r>
            <a:r>
              <a:rPr lang="en-US" sz="1600" b="1" smtClean="0"/>
              <a:t>Database:</a:t>
            </a:r>
            <a:endParaRPr lang="en-US" sz="1600" b="1" dirty="0"/>
          </a:p>
        </p:txBody>
      </p:sp>
      <p:sp>
        <p:nvSpPr>
          <p:cNvPr id="5" name="Text Placeholder 2">
            <a:extLst>
              <a:ext uri="{FF2B5EF4-FFF2-40B4-BE49-F238E27FC236}">
                <a16:creationId xmlns:a16="http://schemas.microsoft.com/office/drawing/2014/main" xmlns="" id="{D986DDEE-8111-4559-88A1-B79F86B74CA4}"/>
              </a:ext>
            </a:extLst>
          </p:cNvPr>
          <p:cNvSpPr txBox="1">
            <a:spLocks/>
          </p:cNvSpPr>
          <p:nvPr/>
        </p:nvSpPr>
        <p:spPr>
          <a:xfrm>
            <a:off x="880050" y="3755619"/>
            <a:ext cx="7688700" cy="4887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US" sz="1600" b="1" i="1">
                <a:solidFill>
                  <a:schemeClr val="bg2"/>
                </a:solidFill>
                <a:latin typeface="+mn-lt"/>
              </a:rPr>
              <a:t>DBMS sử dụng</a:t>
            </a:r>
            <a:r>
              <a:rPr lang="en-US" sz="1600">
                <a:solidFill>
                  <a:schemeClr val="bg2"/>
                </a:solidFill>
                <a:latin typeface="+mn-lt"/>
              </a:rPr>
              <a:t>: MySQL </a:t>
            </a:r>
            <a:endParaRPr lang="en-US" sz="1600" dirty="0">
              <a:solidFill>
                <a:schemeClr val="bg2"/>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24" y="1693231"/>
            <a:ext cx="6946455" cy="2121132"/>
          </a:xfrm>
          <a:prstGeom prst="rect">
            <a:avLst/>
          </a:prstGeom>
        </p:spPr>
      </p:pic>
    </p:spTree>
    <p:extLst>
      <p:ext uri="{BB962C8B-B14F-4D97-AF65-F5344CB8AC3E}">
        <p14:creationId xmlns:p14="http://schemas.microsoft.com/office/powerpoint/2010/main" val="2831057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53561"/>
            <a:ext cx="7688700" cy="535200"/>
          </a:xfrm>
          <a:prstGeom prst="rect">
            <a:avLst/>
          </a:prstGeom>
          <a:noFill/>
          <a:ln>
            <a:noFill/>
          </a:ln>
        </p:spPr>
        <p:txBody>
          <a:bodyPr spcFirstLastPara="1" wrap="square" lIns="91425" tIns="91425" rIns="91425" bIns="91425" anchor="t" anchorCtr="0">
            <a:normAutofit fontScale="90000"/>
          </a:bodyPr>
          <a:lstStyle/>
          <a:p>
            <a:pPr lvl="0">
              <a:buSzPct val="111111"/>
            </a:pPr>
            <a:r>
              <a:rPr lang="en-US">
                <a:solidFill>
                  <a:schemeClr val="dk1"/>
                </a:solidFill>
              </a:rPr>
              <a:t>II. Thiết kế phần mềm</a:t>
            </a:r>
            <a:endParaRPr dirty="0">
              <a:solidFill>
                <a:schemeClr val="dk1"/>
              </a:solidFill>
            </a:endParaRPr>
          </a:p>
        </p:txBody>
      </p:sp>
      <p:sp>
        <p:nvSpPr>
          <p:cNvPr id="11" name="Text Placeholder 2">
            <a:extLst>
              <a:ext uri="{FF2B5EF4-FFF2-40B4-BE49-F238E27FC236}">
                <a16:creationId xmlns="" xmlns:a16="http://schemas.microsoft.com/office/drawing/2014/main" id="{D986DDEE-8111-4559-88A1-B79F86B74CA4}"/>
              </a:ext>
            </a:extLst>
          </p:cNvPr>
          <p:cNvSpPr>
            <a:spLocks noGrp="1"/>
          </p:cNvSpPr>
          <p:nvPr>
            <p:ph type="body" idx="1"/>
          </p:nvPr>
        </p:nvSpPr>
        <p:spPr>
          <a:xfrm>
            <a:off x="727650" y="1740309"/>
            <a:ext cx="7688700" cy="2809590"/>
          </a:xfrm>
        </p:spPr>
        <p:txBody>
          <a:bodyPr>
            <a:normAutofit/>
          </a:bodyPr>
          <a:lstStyle/>
          <a:p>
            <a:r>
              <a:rPr lang="en-US" sz="1600"/>
              <a:t>Thư viện </a:t>
            </a:r>
            <a:r>
              <a:rPr lang="en-US" sz="1600">
                <a:solidFill>
                  <a:srgbClr val="FF0000"/>
                </a:solidFill>
              </a:rPr>
              <a:t>mysql-connector-python</a:t>
            </a:r>
          </a:p>
          <a:p>
            <a:pPr marL="603250" lvl="1" indent="0">
              <a:buNone/>
            </a:pPr>
            <a:r>
              <a:rPr lang="en-US" sz="1600">
                <a:solidFill>
                  <a:srgbClr val="8F5902"/>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600">
                <a:solidFill>
                  <a:srgbClr val="212529"/>
                </a:solidFill>
                <a:effectLst/>
                <a:latin typeface="Consolas" panose="020B0609020204030204" pitchFamily="49" charset="0"/>
                <a:ea typeface="Times New Roman" panose="02020603050405020304" pitchFamily="18" charset="0"/>
                <a:cs typeface="Courier New" panose="02070309020205020404" pitchFamily="49" charset="0"/>
              </a:rPr>
              <a:t>pip install mysql-connector-python</a:t>
            </a:r>
          </a:p>
          <a:p>
            <a:pPr marL="603250" lvl="1" indent="0">
              <a:buNone/>
            </a:pPr>
            <a:r>
              <a:rPr kumimoji="0" lang="en-US" altLang="en-US" sz="1600" b="0" i="0" u="none" strike="noStrike" cap="none" normalizeH="0" baseline="0">
                <a:ln>
                  <a:noFill/>
                </a:ln>
                <a:solidFill>
                  <a:srgbClr val="204A87"/>
                </a:solidFill>
                <a:effectLst/>
                <a:latin typeface="Consolas" panose="020B0609020204030204" pitchFamily="49" charset="0"/>
                <a:ea typeface="Times New Roman" panose="02020603050405020304" pitchFamily="18" charset="0"/>
                <a:cs typeface="Courier New" panose="02070309020205020404" pitchFamily="49" charset="0"/>
              </a:rPr>
              <a:t>import</a:t>
            </a:r>
            <a:r>
              <a:rPr kumimoji="0" lang="en-US" altLang="en-US" sz="1600" b="0" i="0" u="none" strike="noStrike" cap="none" normalizeH="0" baseline="0">
                <a:ln>
                  <a:noFill/>
                </a:ln>
                <a:solidFill>
                  <a:srgbClr val="212529"/>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600" b="0" i="0" u="none" strike="noStrike" cap="none" normalizeH="0" baseline="0">
                <a:ln>
                  <a:noFill/>
                </a:ln>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mysql.connector</a:t>
            </a:r>
            <a:r>
              <a:rPr kumimoji="0" lang="en-US" altLang="en-US" sz="1600" b="0" i="0" u="none" strike="noStrike" cap="none" normalizeH="0" baseline="0">
                <a:ln>
                  <a:noFill/>
                </a:ln>
                <a:solidFill>
                  <a:schemeClr val="tx1"/>
                </a:solidFill>
                <a:effectLst/>
              </a:rPr>
              <a:t> </a:t>
            </a:r>
          </a:p>
          <a:p>
            <a:r>
              <a:rPr lang="en-US" altLang="en-US" sz="1600"/>
              <a:t>Các thao tác cần thực hiện</a:t>
            </a:r>
          </a:p>
          <a:p>
            <a:pPr lvl="1"/>
            <a:r>
              <a:rPr lang="en-US" sz="1600"/>
              <a:t>Kết nối đến DB có sẵn</a:t>
            </a:r>
          </a:p>
          <a:p>
            <a:pPr lvl="1"/>
            <a:r>
              <a:rPr lang="en-US" sz="1600"/>
              <a:t>Thực hiện câu lệnh truy vấn dữ liệu để lấy dữ liệu về dùng</a:t>
            </a:r>
          </a:p>
          <a:p>
            <a:pPr lvl="1"/>
            <a:r>
              <a:rPr lang="en-US" sz="1600"/>
              <a:t>Đóng kết nối với MySQL Server</a:t>
            </a:r>
          </a:p>
          <a:p>
            <a:pPr marL="146050" indent="0">
              <a:buNone/>
            </a:pPr>
            <a:endParaRPr lang="en-US" altLang="en-US" sz="1600"/>
          </a:p>
          <a:p>
            <a:pPr marL="603250" lvl="1" indent="0">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b="1" dirty="0"/>
          </a:p>
        </p:txBody>
      </p:sp>
      <p:sp>
        <p:nvSpPr>
          <p:cNvPr id="4" name="Text Placeholder 2">
            <a:extLst>
              <a:ext uri="{FF2B5EF4-FFF2-40B4-BE49-F238E27FC236}">
                <a16:creationId xmlns:a16="http://schemas.microsoft.com/office/drawing/2014/main" xmlns="" id="{D986DDEE-8111-4559-88A1-B79F86B74CA4}"/>
              </a:ext>
            </a:extLst>
          </p:cNvPr>
          <p:cNvSpPr txBox="1">
            <a:spLocks/>
          </p:cNvSpPr>
          <p:nvPr/>
        </p:nvSpPr>
        <p:spPr>
          <a:xfrm>
            <a:off x="727650" y="1320420"/>
            <a:ext cx="7688700" cy="4887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US" sz="1600" b="1" smtClean="0">
                <a:latin typeface="+mj-lt"/>
              </a:rPr>
              <a:t>4. Đọc </a:t>
            </a:r>
            <a:r>
              <a:rPr lang="en-US" sz="1600" b="1">
                <a:latin typeface="+mj-lt"/>
              </a:rPr>
              <a:t>dữ liệu từ Database</a:t>
            </a:r>
            <a:endParaRPr lang="en-US" sz="1600" b="1" dirty="0">
              <a:latin typeface="+mj-lt"/>
            </a:endParaRPr>
          </a:p>
        </p:txBody>
      </p:sp>
    </p:spTree>
    <p:extLst>
      <p:ext uri="{BB962C8B-B14F-4D97-AF65-F5344CB8AC3E}">
        <p14:creationId xmlns:p14="http://schemas.microsoft.com/office/powerpoint/2010/main" val="3943591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53561"/>
            <a:ext cx="7688700" cy="535200"/>
          </a:xfrm>
          <a:prstGeom prst="rect">
            <a:avLst/>
          </a:prstGeom>
          <a:noFill/>
          <a:ln>
            <a:noFill/>
          </a:ln>
        </p:spPr>
        <p:txBody>
          <a:bodyPr spcFirstLastPara="1" wrap="square" lIns="91425" tIns="91425" rIns="91425" bIns="91425" anchor="t" anchorCtr="0">
            <a:normAutofit fontScale="90000"/>
          </a:bodyPr>
          <a:lstStyle/>
          <a:p>
            <a:pPr lvl="0">
              <a:buSzPct val="111111"/>
            </a:pPr>
            <a:r>
              <a:rPr lang="en-US">
                <a:solidFill>
                  <a:schemeClr val="dk1"/>
                </a:solidFill>
              </a:rPr>
              <a:t>II. Thiết kế phần mềm</a:t>
            </a:r>
            <a:endParaRPr dirty="0">
              <a:solidFill>
                <a:schemeClr val="dk1"/>
              </a:solidFill>
            </a:endParaRPr>
          </a:p>
        </p:txBody>
      </p:sp>
      <p:sp>
        <p:nvSpPr>
          <p:cNvPr id="11" name="Text Placeholder 2">
            <a:extLst>
              <a:ext uri="{FF2B5EF4-FFF2-40B4-BE49-F238E27FC236}">
                <a16:creationId xmlns="" xmlns:a16="http://schemas.microsoft.com/office/drawing/2014/main" id="{D986DDEE-8111-4559-88A1-B79F86B74CA4}"/>
              </a:ext>
            </a:extLst>
          </p:cNvPr>
          <p:cNvSpPr>
            <a:spLocks noGrp="1"/>
          </p:cNvSpPr>
          <p:nvPr>
            <p:ph type="body" idx="1"/>
          </p:nvPr>
        </p:nvSpPr>
        <p:spPr>
          <a:xfrm>
            <a:off x="727650" y="1691148"/>
            <a:ext cx="7688700" cy="3075061"/>
          </a:xfrm>
        </p:spPr>
        <p:txBody>
          <a:bodyPr>
            <a:normAutofit/>
          </a:bodyPr>
          <a:lstStyle/>
          <a:p>
            <a:r>
              <a:rPr lang="en-US" sz="1600">
                <a:solidFill>
                  <a:srgbClr val="000000"/>
                </a:solidFill>
                <a:latin typeface="Courier New" panose="02070309020205020404" pitchFamily="49" charset="0"/>
              </a:rPr>
              <a:t>mysql.connector.connect(Host= ,</a:t>
            </a:r>
          </a:p>
          <a:p>
            <a:pPr marL="146050" indent="0">
              <a:buNone/>
            </a:pPr>
            <a:r>
              <a:rPr lang="en-US" sz="1600">
                <a:solidFill>
                  <a:srgbClr val="000000"/>
                </a:solidFill>
                <a:latin typeface="Courier New" panose="02070309020205020404" pitchFamily="49" charset="0"/>
              </a:rPr>
              <a:t>				 User= ,</a:t>
            </a:r>
          </a:p>
          <a:p>
            <a:pPr marL="146050" indent="0">
              <a:buNone/>
            </a:pPr>
            <a:r>
              <a:rPr lang="en-US" sz="1600">
                <a:solidFill>
                  <a:srgbClr val="000000"/>
                </a:solidFill>
                <a:latin typeface="Courier New" panose="02070309020205020404" pitchFamily="49" charset="0"/>
              </a:rPr>
              <a:t>                           Password= ,</a:t>
            </a:r>
          </a:p>
          <a:p>
            <a:pPr marL="146050" indent="0">
              <a:buNone/>
            </a:pPr>
            <a:r>
              <a:rPr lang="en-US" sz="1600">
                <a:solidFill>
                  <a:srgbClr val="000000"/>
                </a:solidFill>
                <a:latin typeface="Courier New" panose="02070309020205020404" pitchFamily="49" charset="0"/>
              </a:rPr>
              <a:t>                           Database= )</a:t>
            </a:r>
          </a:p>
          <a:p>
            <a:pPr marL="457200" lvl="1">
              <a:buFont typeface="Lato"/>
              <a:buChar char="●"/>
            </a:pPr>
            <a:r>
              <a:rPr lang="en-US" sz="1600"/>
              <a:t>Kết quả trả về là đối tượng dạng </a:t>
            </a:r>
            <a:r>
              <a:rPr lang="en-US" sz="1600">
                <a:solidFill>
                  <a:srgbClr val="000000"/>
                </a:solidFill>
                <a:latin typeface="Courier New" panose="02070309020205020404" pitchFamily="49" charset="0"/>
              </a:rPr>
              <a:t>MySQLConnection</a:t>
            </a:r>
          </a:p>
          <a:p>
            <a:pPr marL="457200" lvl="1">
              <a:buFont typeface="Lato"/>
              <a:buChar char="●"/>
            </a:pPr>
            <a:r>
              <a:rPr lang="en-US" sz="1600"/>
              <a:t>Lưu ý:</a:t>
            </a:r>
          </a:p>
          <a:p>
            <a:pPr lvl="1">
              <a:lnSpc>
                <a:spcPct val="125000"/>
              </a:lnSpc>
            </a:pPr>
            <a:r>
              <a:rPr lang="en-US" sz="1600"/>
              <a:t>Bắt và xử lý ngoại lệ khi mở kết nối</a:t>
            </a:r>
          </a:p>
          <a:p>
            <a:pPr lvl="1">
              <a:lnSpc>
                <a:spcPct val="125000"/>
              </a:lnSpc>
            </a:pPr>
            <a:r>
              <a:rPr lang="en-US" sz="1600"/>
              <a:t>Đóng kết nối sau khi dùng</a:t>
            </a:r>
          </a:p>
          <a:p>
            <a:pPr lvl="1">
              <a:lnSpc>
                <a:spcPct val="125000"/>
              </a:lnSpc>
            </a:pPr>
            <a:r>
              <a:rPr lang="en-US" sz="1600"/>
              <a:t>Bảo vệ thông tin kết nối</a:t>
            </a:r>
          </a:p>
        </p:txBody>
      </p:sp>
      <p:sp>
        <p:nvSpPr>
          <p:cNvPr id="4" name="Text Placeholder 2">
            <a:extLst>
              <a:ext uri="{FF2B5EF4-FFF2-40B4-BE49-F238E27FC236}">
                <a16:creationId xmlns:a16="http://schemas.microsoft.com/office/drawing/2014/main" xmlns="" id="{D986DDEE-8111-4559-88A1-B79F86B74CA4}"/>
              </a:ext>
            </a:extLst>
          </p:cNvPr>
          <p:cNvSpPr txBox="1">
            <a:spLocks/>
          </p:cNvSpPr>
          <p:nvPr/>
        </p:nvSpPr>
        <p:spPr>
          <a:xfrm>
            <a:off x="727650" y="1320420"/>
            <a:ext cx="7688700" cy="4887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US" sz="1600" b="1">
                <a:latin typeface="+mj-lt"/>
              </a:rPr>
              <a:t>4.1. </a:t>
            </a:r>
            <a:r>
              <a:rPr lang="en-US" sz="1600" b="1" smtClean="0">
                <a:latin typeface="+mj-lt"/>
              </a:rPr>
              <a:t>Kết </a:t>
            </a:r>
            <a:r>
              <a:rPr lang="en-US" sz="1600" b="1">
                <a:latin typeface="+mj-lt"/>
              </a:rPr>
              <a:t>nối Database</a:t>
            </a:r>
            <a:endParaRPr lang="en-US" sz="1600" b="1" dirty="0">
              <a:latin typeface="+mj-lt"/>
            </a:endParaRPr>
          </a:p>
        </p:txBody>
      </p:sp>
    </p:spTree>
    <p:extLst>
      <p:ext uri="{BB962C8B-B14F-4D97-AF65-F5344CB8AC3E}">
        <p14:creationId xmlns:p14="http://schemas.microsoft.com/office/powerpoint/2010/main" val="740330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7650" y="657340"/>
            <a:ext cx="7688700" cy="535200"/>
          </a:xfrm>
          <a:prstGeom prst="rect">
            <a:avLst/>
          </a:prstGeom>
          <a:noFill/>
          <a:ln>
            <a:noFill/>
          </a:ln>
        </p:spPr>
        <p:txBody>
          <a:bodyPr spcFirstLastPara="1" wrap="square" lIns="91425" tIns="91425" rIns="91425" bIns="91425" anchor="t" anchorCtr="0">
            <a:normAutofit fontScale="90000"/>
          </a:bodyPr>
          <a:lstStyle/>
          <a:p>
            <a:pPr lvl="0">
              <a:buSzPct val="111111"/>
            </a:pPr>
            <a:r>
              <a:rPr lang="en-US">
                <a:solidFill>
                  <a:schemeClr val="dk1"/>
                </a:solidFill>
              </a:rPr>
              <a:t>II. Thiết kế phần mềm</a:t>
            </a:r>
            <a:endParaRPr dirty="0">
              <a:solidFill>
                <a:schemeClr val="dk1"/>
              </a:solidFill>
            </a:endParaRPr>
          </a:p>
        </p:txBody>
      </p:sp>
      <p:sp>
        <p:nvSpPr>
          <p:cNvPr id="4" name="Text Placeholder 2">
            <a:extLst>
              <a:ext uri="{FF2B5EF4-FFF2-40B4-BE49-F238E27FC236}">
                <a16:creationId xmlns:a16="http://schemas.microsoft.com/office/drawing/2014/main" xmlns="" id="{D986DDEE-8111-4559-88A1-B79F86B74CA4}"/>
              </a:ext>
            </a:extLst>
          </p:cNvPr>
          <p:cNvSpPr txBox="1">
            <a:spLocks/>
          </p:cNvSpPr>
          <p:nvPr/>
        </p:nvSpPr>
        <p:spPr>
          <a:xfrm>
            <a:off x="727650" y="1320420"/>
            <a:ext cx="7688700" cy="4887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US" sz="1600" b="1" smtClean="0">
                <a:latin typeface="+mj-lt"/>
              </a:rPr>
              <a:t>4.2. </a:t>
            </a:r>
            <a:r>
              <a:rPr lang="en-US" sz="1600" b="1">
                <a:latin typeface="+mj-lt"/>
              </a:rPr>
              <a:t>Truy vấn dữ liệu</a:t>
            </a:r>
            <a:endParaRPr lang="en-US" sz="1600" b="1" dirty="0">
              <a:latin typeface="+mj-lt"/>
            </a:endParaRPr>
          </a:p>
        </p:txBody>
      </p:sp>
      <p:graphicFrame>
        <p:nvGraphicFramePr>
          <p:cNvPr id="9" name="Diagram 8">
            <a:extLst>
              <a:ext uri="{FF2B5EF4-FFF2-40B4-BE49-F238E27FC236}">
                <a16:creationId xmlns:a16="http://schemas.microsoft.com/office/drawing/2014/main" xmlns="" id="{1786814A-7610-FB45-8DDE-1F88116281E6}"/>
              </a:ext>
            </a:extLst>
          </p:cNvPr>
          <p:cNvGraphicFramePr/>
          <p:nvPr>
            <p:extLst>
              <p:ext uri="{D42A27DB-BD31-4B8C-83A1-F6EECF244321}">
                <p14:modId xmlns:p14="http://schemas.microsoft.com/office/powerpoint/2010/main" val="4120031122"/>
              </p:ext>
            </p:extLst>
          </p:nvPr>
        </p:nvGraphicFramePr>
        <p:xfrm>
          <a:off x="2334767" y="1820809"/>
          <a:ext cx="4937761" cy="30484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910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53561"/>
            <a:ext cx="7688700" cy="535200"/>
          </a:xfrm>
          <a:prstGeom prst="rect">
            <a:avLst/>
          </a:prstGeom>
          <a:noFill/>
          <a:ln>
            <a:noFill/>
          </a:ln>
        </p:spPr>
        <p:txBody>
          <a:bodyPr spcFirstLastPara="1" wrap="square" lIns="91425" tIns="91425" rIns="91425" bIns="91425" anchor="t" anchorCtr="0">
            <a:normAutofit fontScale="90000"/>
          </a:bodyPr>
          <a:lstStyle/>
          <a:p>
            <a:pPr lvl="0">
              <a:buSzPct val="111111"/>
            </a:pPr>
            <a:r>
              <a:rPr lang="en-US">
                <a:solidFill>
                  <a:schemeClr val="dk1"/>
                </a:solidFill>
              </a:rPr>
              <a:t>II. Thiết kế phần mềm</a:t>
            </a:r>
            <a:endParaRPr dirty="0">
              <a:solidFill>
                <a:schemeClr val="dk1"/>
              </a:solidFill>
            </a:endParaRPr>
          </a:p>
        </p:txBody>
      </p:sp>
      <p:sp>
        <p:nvSpPr>
          <p:cNvPr id="11" name="Text Placeholder 2">
            <a:extLst>
              <a:ext uri="{FF2B5EF4-FFF2-40B4-BE49-F238E27FC236}">
                <a16:creationId xmlns="" xmlns:a16="http://schemas.microsoft.com/office/drawing/2014/main" id="{D986DDEE-8111-4559-88A1-B79F86B74CA4}"/>
              </a:ext>
            </a:extLst>
          </p:cNvPr>
          <p:cNvSpPr>
            <a:spLocks noGrp="1"/>
          </p:cNvSpPr>
          <p:nvPr>
            <p:ph type="body" idx="1"/>
          </p:nvPr>
        </p:nvSpPr>
        <p:spPr>
          <a:xfrm>
            <a:off x="727650" y="1651819"/>
            <a:ext cx="7688700" cy="542741"/>
          </a:xfrm>
        </p:spPr>
        <p:txBody>
          <a:bodyPr>
            <a:normAutofit/>
          </a:bodyPr>
          <a:lstStyle/>
          <a:p>
            <a:r>
              <a:rPr lang="en-US" sz="1600">
                <a:latin typeface="Calibri" panose="020F0502020204030204" pitchFamily="34" charset="0"/>
                <a:ea typeface="Calibri" panose="020F0502020204030204" pitchFamily="34" charset="0"/>
                <a:cs typeface="Times New Roman" panose="02020603050405020304" pitchFamily="18" charset="0"/>
              </a:rPr>
              <a:t>Dữ liệu trả về từ DB có dạng list of tuple</a:t>
            </a:r>
          </a:p>
        </p:txBody>
      </p:sp>
      <p:sp>
        <p:nvSpPr>
          <p:cNvPr id="4" name="Text Placeholder 2">
            <a:extLst>
              <a:ext uri="{FF2B5EF4-FFF2-40B4-BE49-F238E27FC236}">
                <a16:creationId xmlns:a16="http://schemas.microsoft.com/office/drawing/2014/main" xmlns="" id="{D986DDEE-8111-4559-88A1-B79F86B74CA4}"/>
              </a:ext>
            </a:extLst>
          </p:cNvPr>
          <p:cNvSpPr txBox="1">
            <a:spLocks/>
          </p:cNvSpPr>
          <p:nvPr/>
        </p:nvSpPr>
        <p:spPr>
          <a:xfrm>
            <a:off x="727650" y="1320420"/>
            <a:ext cx="7688700" cy="4887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US" sz="1600" b="1" smtClean="0">
                <a:latin typeface="+mj-lt"/>
              </a:rPr>
              <a:t>4.3. </a:t>
            </a:r>
            <a:r>
              <a:rPr lang="en-US" sz="1600" b="1">
                <a:latin typeface="+mj-lt"/>
              </a:rPr>
              <a:t>Trực quan hóa dữ liệu với Matplotlib</a:t>
            </a:r>
            <a:endParaRPr lang="en-US" sz="1600" b="1" dirty="0">
              <a:latin typeface="+mj-lt"/>
            </a:endParaRPr>
          </a:p>
        </p:txBody>
      </p:sp>
      <p:pic>
        <p:nvPicPr>
          <p:cNvPr id="5" name="Picture 4">
            <a:extLst>
              <a:ext uri="{FF2B5EF4-FFF2-40B4-BE49-F238E27FC236}">
                <a16:creationId xmlns:a16="http://schemas.microsoft.com/office/drawing/2014/main" xmlns="" id="{98F33199-9FF3-5B2F-7C57-E385ACDFF765}"/>
              </a:ext>
            </a:extLst>
          </p:cNvPr>
          <p:cNvPicPr>
            <a:picLocks noChangeAspect="1"/>
          </p:cNvPicPr>
          <p:nvPr/>
        </p:nvPicPr>
        <p:blipFill>
          <a:blip r:embed="rId3"/>
          <a:stretch>
            <a:fillRect/>
          </a:stretch>
        </p:blipFill>
        <p:spPr>
          <a:xfrm>
            <a:off x="727650" y="2316145"/>
            <a:ext cx="8048625" cy="1695450"/>
          </a:xfrm>
          <a:prstGeom prst="rect">
            <a:avLst/>
          </a:prstGeom>
        </p:spPr>
      </p:pic>
    </p:spTree>
    <p:extLst>
      <p:ext uri="{BB962C8B-B14F-4D97-AF65-F5344CB8AC3E}">
        <p14:creationId xmlns:p14="http://schemas.microsoft.com/office/powerpoint/2010/main" val="2582636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53561"/>
            <a:ext cx="7688700" cy="535200"/>
          </a:xfrm>
          <a:prstGeom prst="rect">
            <a:avLst/>
          </a:prstGeom>
          <a:noFill/>
          <a:ln>
            <a:noFill/>
          </a:ln>
        </p:spPr>
        <p:txBody>
          <a:bodyPr spcFirstLastPara="1" wrap="square" lIns="91425" tIns="91425" rIns="91425" bIns="91425" anchor="t" anchorCtr="0">
            <a:normAutofit fontScale="90000"/>
          </a:bodyPr>
          <a:lstStyle/>
          <a:p>
            <a:pPr lvl="0">
              <a:buSzPct val="111111"/>
            </a:pPr>
            <a:r>
              <a:rPr lang="en-US">
                <a:solidFill>
                  <a:schemeClr val="dk1"/>
                </a:solidFill>
              </a:rPr>
              <a:t>II. Thiết kế phần mềm</a:t>
            </a:r>
            <a:endParaRPr dirty="0">
              <a:solidFill>
                <a:schemeClr val="dk1"/>
              </a:solidFill>
            </a:endParaRPr>
          </a:p>
        </p:txBody>
      </p:sp>
      <p:sp>
        <p:nvSpPr>
          <p:cNvPr id="11" name="Text Placeholder 2">
            <a:extLst>
              <a:ext uri="{FF2B5EF4-FFF2-40B4-BE49-F238E27FC236}">
                <a16:creationId xmlns="" xmlns:a16="http://schemas.microsoft.com/office/drawing/2014/main" id="{D986DDEE-8111-4559-88A1-B79F86B74CA4}"/>
              </a:ext>
            </a:extLst>
          </p:cNvPr>
          <p:cNvSpPr>
            <a:spLocks noGrp="1"/>
          </p:cNvSpPr>
          <p:nvPr>
            <p:ph type="body" idx="1"/>
          </p:nvPr>
        </p:nvSpPr>
        <p:spPr>
          <a:xfrm>
            <a:off x="727650" y="1937505"/>
            <a:ext cx="4770942" cy="2962816"/>
          </a:xfrm>
        </p:spPr>
        <p:txBody>
          <a:bodyPr>
            <a:normAutofit/>
          </a:bodyPr>
          <a:lstStyle/>
          <a:p>
            <a:r>
              <a:rPr lang="en-US" sz="1600">
                <a:latin typeface="Calibri" panose="020F0502020204030204" pitchFamily="34" charset="0"/>
                <a:cs typeface="Times New Roman" panose="02020603050405020304" pitchFamily="18" charset="0"/>
              </a:rPr>
              <a:t>Cộng dồn lưu lượng theo không gian =&gt; ma trận lưu lượng tổng</a:t>
            </a:r>
          </a:p>
          <a:p>
            <a:r>
              <a:rPr lang="en-US" sz="1600">
                <a:latin typeface="Calibri" panose="020F0502020204030204" pitchFamily="34" charset="0"/>
                <a:cs typeface="Times New Roman" panose="02020603050405020304" pitchFamily="18" charset="0"/>
              </a:rPr>
              <a:t>Đặt ảnh view tĩnh của camera làm background cho axes</a:t>
            </a:r>
          </a:p>
          <a:p>
            <a:r>
              <a:rPr lang="en-US" sz="1600">
                <a:latin typeface="Calibri" panose="020F0502020204030204" pitchFamily="34" charset="0"/>
                <a:cs typeface="Times New Roman" panose="02020603050405020304" pitchFamily="18" charset="0"/>
              </a:rPr>
              <a:t>Vẽ heatmap theo ma trận lưu lượng, set tham số alpha &lt; 1 để giữ độ trong suốt của heatmap, đảm bảo nhìn được background</a:t>
            </a:r>
          </a:p>
          <a:p>
            <a:r>
              <a:rPr lang="en-US" sz="1600">
                <a:latin typeface="Calibri" panose="020F0502020204030204" pitchFamily="34" charset="0"/>
                <a:cs typeface="Times New Roman" panose="02020603050405020304" pitchFamily="18" charset="0"/>
              </a:rPr>
              <a:t>Vẽ colorbar hỗ trợ đọc lưu lượng hiển thị trên heatmap</a:t>
            </a:r>
          </a:p>
        </p:txBody>
      </p:sp>
      <p:sp>
        <p:nvSpPr>
          <p:cNvPr id="4" name="Text Placeholder 2">
            <a:extLst>
              <a:ext uri="{FF2B5EF4-FFF2-40B4-BE49-F238E27FC236}">
                <a16:creationId xmlns:a16="http://schemas.microsoft.com/office/drawing/2014/main" xmlns="" id="{D986DDEE-8111-4559-88A1-B79F86B74CA4}"/>
              </a:ext>
            </a:extLst>
          </p:cNvPr>
          <p:cNvSpPr txBox="1">
            <a:spLocks/>
          </p:cNvSpPr>
          <p:nvPr/>
        </p:nvSpPr>
        <p:spPr>
          <a:xfrm>
            <a:off x="727650" y="1320420"/>
            <a:ext cx="4766353" cy="4887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US" sz="1600" b="1" smtClean="0">
                <a:latin typeface="Arial (Headings)"/>
              </a:rPr>
              <a:t>4.4. </a:t>
            </a:r>
            <a:r>
              <a:rPr lang="vi-VN" sz="1600" b="1">
                <a:latin typeface="Arial (Headings)"/>
              </a:rPr>
              <a:t>Heatmap biểu diễn lưu lượng theo không gian</a:t>
            </a:r>
            <a:r>
              <a:rPr lang="en-US" sz="1600" b="1" smtClean="0">
                <a:latin typeface="Arial (Headings)"/>
              </a:rPr>
              <a:t> </a:t>
            </a:r>
            <a:endParaRPr lang="en-US" sz="1600" b="1" dirty="0">
              <a:latin typeface="Arial (Headings)"/>
            </a:endParaRPr>
          </a:p>
        </p:txBody>
      </p:sp>
      <p:pic>
        <p:nvPicPr>
          <p:cNvPr id="5" name="Picture 4">
            <a:extLst>
              <a:ext uri="{FF2B5EF4-FFF2-40B4-BE49-F238E27FC236}">
                <a16:creationId xmlns:a16="http://schemas.microsoft.com/office/drawing/2014/main" xmlns="" id="{9BDD2E5F-6F73-353A-20D6-16EC45E08D31}"/>
              </a:ext>
            </a:extLst>
          </p:cNvPr>
          <p:cNvPicPr>
            <a:picLocks noChangeAspect="1"/>
          </p:cNvPicPr>
          <p:nvPr/>
        </p:nvPicPr>
        <p:blipFill>
          <a:blip r:embed="rId3"/>
          <a:stretch>
            <a:fillRect/>
          </a:stretch>
        </p:blipFill>
        <p:spPr>
          <a:xfrm>
            <a:off x="5494003" y="1213800"/>
            <a:ext cx="3415746" cy="3703590"/>
          </a:xfrm>
          <a:prstGeom prst="rect">
            <a:avLst/>
          </a:prstGeom>
        </p:spPr>
      </p:pic>
    </p:spTree>
    <p:extLst>
      <p:ext uri="{BB962C8B-B14F-4D97-AF65-F5344CB8AC3E}">
        <p14:creationId xmlns:p14="http://schemas.microsoft.com/office/powerpoint/2010/main" val="3762182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4ED36CD-9CD6-218C-298D-738872F28D8B}"/>
              </a:ext>
            </a:extLst>
          </p:cNvPr>
          <p:cNvPicPr>
            <a:picLocks noChangeAspect="1"/>
          </p:cNvPicPr>
          <p:nvPr/>
        </p:nvPicPr>
        <p:blipFill>
          <a:blip r:embed="rId2"/>
          <a:stretch>
            <a:fillRect/>
          </a:stretch>
        </p:blipFill>
        <p:spPr>
          <a:xfrm>
            <a:off x="165391" y="0"/>
            <a:ext cx="8813218" cy="5143500"/>
          </a:xfrm>
          <a:prstGeom prst="rect">
            <a:avLst/>
          </a:prstGeom>
        </p:spPr>
      </p:pic>
    </p:spTree>
    <p:extLst>
      <p:ext uri="{BB962C8B-B14F-4D97-AF65-F5344CB8AC3E}">
        <p14:creationId xmlns:p14="http://schemas.microsoft.com/office/powerpoint/2010/main" val="1419659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53561"/>
            <a:ext cx="7688700" cy="535200"/>
          </a:xfrm>
          <a:prstGeom prst="rect">
            <a:avLst/>
          </a:prstGeom>
          <a:noFill/>
          <a:ln>
            <a:noFill/>
          </a:ln>
        </p:spPr>
        <p:txBody>
          <a:bodyPr spcFirstLastPara="1" wrap="square" lIns="91425" tIns="91425" rIns="91425" bIns="91425" anchor="t" anchorCtr="0">
            <a:normAutofit fontScale="90000"/>
          </a:bodyPr>
          <a:lstStyle/>
          <a:p>
            <a:pPr lvl="0">
              <a:buSzPct val="111111"/>
            </a:pPr>
            <a:r>
              <a:rPr lang="en-US">
                <a:solidFill>
                  <a:schemeClr val="dk1"/>
                </a:solidFill>
              </a:rPr>
              <a:t>II. Thiết kế phần mềm</a:t>
            </a:r>
            <a:endParaRPr dirty="0">
              <a:solidFill>
                <a:schemeClr val="dk1"/>
              </a:solidFill>
            </a:endParaRPr>
          </a:p>
        </p:txBody>
      </p:sp>
      <p:sp>
        <p:nvSpPr>
          <p:cNvPr id="11" name="Text Placeholder 2">
            <a:extLst>
              <a:ext uri="{FF2B5EF4-FFF2-40B4-BE49-F238E27FC236}">
                <a16:creationId xmlns="" xmlns:a16="http://schemas.microsoft.com/office/drawing/2014/main" id="{D986DDEE-8111-4559-88A1-B79F86B74CA4}"/>
              </a:ext>
            </a:extLst>
          </p:cNvPr>
          <p:cNvSpPr>
            <a:spLocks noGrp="1"/>
          </p:cNvSpPr>
          <p:nvPr>
            <p:ph type="body" idx="1"/>
          </p:nvPr>
        </p:nvSpPr>
        <p:spPr>
          <a:xfrm>
            <a:off x="727650" y="1809135"/>
            <a:ext cx="3661470" cy="2827681"/>
          </a:xfrm>
        </p:spPr>
        <p:txBody>
          <a:bodyPr>
            <a:normAutofit/>
          </a:bodyPr>
          <a:lstStyle/>
          <a:p>
            <a:r>
              <a:rPr lang="en-US" sz="1600">
                <a:latin typeface="Calibri" panose="020F0502020204030204" pitchFamily="34" charset="0"/>
                <a:cs typeface="Times New Roman" panose="02020603050405020304" pitchFamily="18" charset="0"/>
              </a:rPr>
              <a:t>Cộng dồn lưu lượng theo chiều thời gian =&gt; từ điển lưu lượng tổng</a:t>
            </a:r>
          </a:p>
          <a:p>
            <a:pPr>
              <a:lnSpc>
                <a:spcPct val="125000"/>
              </a:lnSpc>
            </a:pPr>
            <a:r>
              <a:rPr lang="en-US" sz="1600">
                <a:latin typeface="Calibri" panose="020F0502020204030204" pitchFamily="34" charset="0"/>
                <a:cs typeface="Times New Roman" panose="02020603050405020304" pitchFamily="18" charset="0"/>
              </a:rPr>
              <a:t>Vẽ barchart theo vector key (trục x) và vector value (trục y) của từ điển lưu lượng tổng</a:t>
            </a:r>
          </a:p>
        </p:txBody>
      </p:sp>
      <p:sp>
        <p:nvSpPr>
          <p:cNvPr id="4" name="Text Placeholder 2">
            <a:extLst>
              <a:ext uri="{FF2B5EF4-FFF2-40B4-BE49-F238E27FC236}">
                <a16:creationId xmlns:a16="http://schemas.microsoft.com/office/drawing/2014/main" xmlns="" id="{D986DDEE-8111-4559-88A1-B79F86B74CA4}"/>
              </a:ext>
            </a:extLst>
          </p:cNvPr>
          <p:cNvSpPr txBox="1">
            <a:spLocks/>
          </p:cNvSpPr>
          <p:nvPr/>
        </p:nvSpPr>
        <p:spPr>
          <a:xfrm>
            <a:off x="727650" y="1320420"/>
            <a:ext cx="7688700" cy="4887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US" sz="1600" b="1" smtClean="0">
                <a:latin typeface="Arial (Headings)"/>
              </a:rPr>
              <a:t>4.5. </a:t>
            </a:r>
            <a:r>
              <a:rPr lang="vi-VN" sz="1600" b="1">
                <a:latin typeface="Arial (Headings)"/>
              </a:rPr>
              <a:t>Bar chart biểu diễn lưu lượng theo thời gian</a:t>
            </a:r>
            <a:endParaRPr lang="en-US" sz="1600" b="1" dirty="0">
              <a:latin typeface="Arial (Headings)"/>
            </a:endParaRPr>
          </a:p>
        </p:txBody>
      </p:sp>
      <p:pic>
        <p:nvPicPr>
          <p:cNvPr id="5" name="Picture 4">
            <a:extLst>
              <a:ext uri="{FF2B5EF4-FFF2-40B4-BE49-F238E27FC236}">
                <a16:creationId xmlns:a16="http://schemas.microsoft.com/office/drawing/2014/main" xmlns="" id="{EBE01F4D-DC6C-A2CA-0730-5A3E251A65F9}"/>
              </a:ext>
            </a:extLst>
          </p:cNvPr>
          <p:cNvPicPr>
            <a:picLocks noChangeAspect="1"/>
          </p:cNvPicPr>
          <p:nvPr/>
        </p:nvPicPr>
        <p:blipFill>
          <a:blip r:embed="rId3"/>
          <a:stretch>
            <a:fillRect/>
          </a:stretch>
        </p:blipFill>
        <p:spPr>
          <a:xfrm>
            <a:off x="4754879" y="1809135"/>
            <a:ext cx="3913225" cy="3085062"/>
          </a:xfrm>
          <a:prstGeom prst="rect">
            <a:avLst/>
          </a:prstGeom>
        </p:spPr>
      </p:pic>
    </p:spTree>
    <p:extLst>
      <p:ext uri="{BB962C8B-B14F-4D97-AF65-F5344CB8AC3E}">
        <p14:creationId xmlns:p14="http://schemas.microsoft.com/office/powerpoint/2010/main" val="2776130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40D8E60-381B-C61C-CE06-13C156B04416}"/>
              </a:ext>
            </a:extLst>
          </p:cNvPr>
          <p:cNvPicPr>
            <a:picLocks noChangeAspect="1"/>
          </p:cNvPicPr>
          <p:nvPr/>
        </p:nvPicPr>
        <p:blipFill>
          <a:blip r:embed="rId2"/>
          <a:stretch>
            <a:fillRect/>
          </a:stretch>
        </p:blipFill>
        <p:spPr>
          <a:xfrm>
            <a:off x="704677" y="0"/>
            <a:ext cx="7734645" cy="5143500"/>
          </a:xfrm>
          <a:prstGeom prst="rect">
            <a:avLst/>
          </a:prstGeom>
        </p:spPr>
      </p:pic>
    </p:spTree>
    <p:extLst>
      <p:ext uri="{BB962C8B-B14F-4D97-AF65-F5344CB8AC3E}">
        <p14:creationId xmlns:p14="http://schemas.microsoft.com/office/powerpoint/2010/main" val="2240385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P.HCM tìm người từng đến siêu thị Co.op Mart ở quận 10 - antv">
            <a:extLst>
              <a:ext uri="{FF2B5EF4-FFF2-40B4-BE49-F238E27FC236}">
                <a16:creationId xmlns:a16="http://schemas.microsoft.com/office/drawing/2014/main" xmlns="" id="{9E771E98-A625-AB46-9D3F-ABCE8876D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00" y="232072"/>
            <a:ext cx="3942352" cy="26244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9FE47E16-92F6-3F44-8058-B5319B7FAFCE}"/>
              </a:ext>
            </a:extLst>
          </p:cNvPr>
          <p:cNvSpPr txBox="1"/>
          <p:nvPr/>
        </p:nvSpPr>
        <p:spPr>
          <a:xfrm>
            <a:off x="5016136" y="722808"/>
            <a:ext cx="3187338" cy="523220"/>
          </a:xfrm>
          <a:prstGeom prst="rect">
            <a:avLst/>
          </a:prstGeom>
          <a:noFill/>
        </p:spPr>
        <p:txBody>
          <a:bodyPr wrap="square" rtlCol="0">
            <a:spAutoFit/>
          </a:bodyPr>
          <a:lstStyle/>
          <a:p>
            <a:r>
              <a:rPr lang="x-none"/>
              <a:t>Làm sao biết vị trí nào được khách hàng quan tâm nhiều?</a:t>
            </a:r>
          </a:p>
        </p:txBody>
      </p:sp>
      <p:sp>
        <p:nvSpPr>
          <p:cNvPr id="4" name="TextBox 3">
            <a:extLst>
              <a:ext uri="{FF2B5EF4-FFF2-40B4-BE49-F238E27FC236}">
                <a16:creationId xmlns:a16="http://schemas.microsoft.com/office/drawing/2014/main" xmlns="" id="{F39DD254-9A20-2946-843C-A7F9EC393A22}"/>
              </a:ext>
            </a:extLst>
          </p:cNvPr>
          <p:cNvSpPr txBox="1"/>
          <p:nvPr/>
        </p:nvSpPr>
        <p:spPr>
          <a:xfrm>
            <a:off x="5207726" y="1352072"/>
            <a:ext cx="1816523" cy="307777"/>
          </a:xfrm>
          <a:prstGeom prst="rect">
            <a:avLst/>
          </a:prstGeom>
          <a:noFill/>
        </p:spPr>
        <p:txBody>
          <a:bodyPr wrap="none" rtlCol="0">
            <a:spAutoFit/>
          </a:bodyPr>
          <a:lstStyle/>
          <a:p>
            <a:r>
              <a:rPr lang="x-none"/>
              <a:t>Dựa vào doanh thu?</a:t>
            </a:r>
          </a:p>
        </p:txBody>
      </p:sp>
      <p:sp>
        <p:nvSpPr>
          <p:cNvPr id="5" name="TextBox 4">
            <a:extLst>
              <a:ext uri="{FF2B5EF4-FFF2-40B4-BE49-F238E27FC236}">
                <a16:creationId xmlns:a16="http://schemas.microsoft.com/office/drawing/2014/main" xmlns="" id="{BA3F426C-997D-0B4C-AAE1-60039F0E38BF}"/>
              </a:ext>
            </a:extLst>
          </p:cNvPr>
          <p:cNvSpPr txBox="1"/>
          <p:nvPr/>
        </p:nvSpPr>
        <p:spPr>
          <a:xfrm>
            <a:off x="5207726" y="1744344"/>
            <a:ext cx="1954381" cy="307777"/>
          </a:xfrm>
          <a:prstGeom prst="rect">
            <a:avLst/>
          </a:prstGeom>
          <a:noFill/>
        </p:spPr>
        <p:txBody>
          <a:bodyPr wrap="none" rtlCol="0">
            <a:spAutoFit/>
          </a:bodyPr>
          <a:lstStyle/>
          <a:p>
            <a:r>
              <a:rPr lang="x-none"/>
              <a:t>Đếm số lượng khách?</a:t>
            </a:r>
          </a:p>
        </p:txBody>
      </p:sp>
      <p:sp>
        <p:nvSpPr>
          <p:cNvPr id="6" name="TextBox 5">
            <a:extLst>
              <a:ext uri="{FF2B5EF4-FFF2-40B4-BE49-F238E27FC236}">
                <a16:creationId xmlns:a16="http://schemas.microsoft.com/office/drawing/2014/main" xmlns="" id="{458E9B1B-7628-294D-B963-614DED6F927C}"/>
              </a:ext>
            </a:extLst>
          </p:cNvPr>
          <p:cNvSpPr txBox="1"/>
          <p:nvPr/>
        </p:nvSpPr>
        <p:spPr>
          <a:xfrm>
            <a:off x="5207726" y="2098465"/>
            <a:ext cx="2403222" cy="307777"/>
          </a:xfrm>
          <a:prstGeom prst="rect">
            <a:avLst/>
          </a:prstGeom>
          <a:noFill/>
        </p:spPr>
        <p:txBody>
          <a:bodyPr wrap="none" rtlCol="0">
            <a:spAutoFit/>
          </a:bodyPr>
          <a:lstStyle/>
          <a:p>
            <a:r>
              <a:rPr lang="x-none"/>
              <a:t>Bảng khảo sát khách hàng?</a:t>
            </a:r>
          </a:p>
        </p:txBody>
      </p:sp>
      <p:pic>
        <p:nvPicPr>
          <p:cNvPr id="2052" name="Picture 4" descr="10 reasons to install a CCTV in a retail store - CCTVSG.NET">
            <a:extLst>
              <a:ext uri="{FF2B5EF4-FFF2-40B4-BE49-F238E27FC236}">
                <a16:creationId xmlns:a16="http://schemas.microsoft.com/office/drawing/2014/main" xmlns="" id="{2FED8279-2240-2345-A79E-16D8B1189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70" y="3074773"/>
            <a:ext cx="3466011" cy="17582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9E1980FB-8D2C-2247-A570-544D9B311150}"/>
              </a:ext>
            </a:extLst>
          </p:cNvPr>
          <p:cNvSpPr txBox="1"/>
          <p:nvPr/>
        </p:nvSpPr>
        <p:spPr>
          <a:xfrm>
            <a:off x="5085806" y="3614057"/>
            <a:ext cx="3703258" cy="307777"/>
          </a:xfrm>
          <a:prstGeom prst="rect">
            <a:avLst/>
          </a:prstGeom>
          <a:noFill/>
        </p:spPr>
        <p:txBody>
          <a:bodyPr wrap="none" rtlCol="0">
            <a:spAutoFit/>
          </a:bodyPr>
          <a:lstStyle/>
          <a:p>
            <a:r>
              <a:rPr lang="x-none"/>
              <a:t>Liệu có thể dùng CCTV để hỗ trợ phần này?</a:t>
            </a:r>
          </a:p>
        </p:txBody>
      </p:sp>
    </p:spTree>
    <p:extLst>
      <p:ext uri="{BB962C8B-B14F-4D97-AF65-F5344CB8AC3E}">
        <p14:creationId xmlns:p14="http://schemas.microsoft.com/office/powerpoint/2010/main" val="34156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052"/>
                                        </p:tgtEl>
                                        <p:attrNameLst>
                                          <p:attrName>style.visibility</p:attrName>
                                        </p:attrNameLst>
                                      </p:cBhvr>
                                      <p:to>
                                        <p:strVal val="visible"/>
                                      </p:to>
                                    </p:set>
                                    <p:animEffect transition="in" filter="dissolve">
                                      <p:cBhvr>
                                        <p:cTn id="36" dur="500"/>
                                        <p:tgtEl>
                                          <p:spTgt spid="205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53561"/>
            <a:ext cx="7688700" cy="535200"/>
          </a:xfrm>
          <a:prstGeom prst="rect">
            <a:avLst/>
          </a:prstGeom>
          <a:noFill/>
          <a:ln>
            <a:noFill/>
          </a:ln>
        </p:spPr>
        <p:txBody>
          <a:bodyPr spcFirstLastPara="1" wrap="square" lIns="91425" tIns="91425" rIns="91425" bIns="91425" anchor="t" anchorCtr="0">
            <a:normAutofit fontScale="90000"/>
          </a:bodyPr>
          <a:lstStyle/>
          <a:p>
            <a:pPr lvl="0">
              <a:buSzPct val="111111"/>
            </a:pPr>
            <a:r>
              <a:rPr lang="en-US">
                <a:solidFill>
                  <a:schemeClr val="dk1"/>
                </a:solidFill>
              </a:rPr>
              <a:t>III. Kết </a:t>
            </a:r>
            <a:r>
              <a:rPr lang="en-US" smtClean="0">
                <a:solidFill>
                  <a:schemeClr val="dk1"/>
                </a:solidFill>
              </a:rPr>
              <a:t>luận</a:t>
            </a:r>
            <a:endParaRPr dirty="0">
              <a:solidFill>
                <a:schemeClr val="dk1"/>
              </a:solidFill>
            </a:endParaRPr>
          </a:p>
        </p:txBody>
      </p:sp>
      <p:sp>
        <p:nvSpPr>
          <p:cNvPr id="4" name="Text Placeholder 2">
            <a:extLst>
              <a:ext uri="{FF2B5EF4-FFF2-40B4-BE49-F238E27FC236}">
                <a16:creationId xmlns:a16="http://schemas.microsoft.com/office/drawing/2014/main" xmlns="" id="{D986DDEE-8111-4559-88A1-B79F86B74CA4}"/>
              </a:ext>
            </a:extLst>
          </p:cNvPr>
          <p:cNvSpPr txBox="1">
            <a:spLocks/>
          </p:cNvSpPr>
          <p:nvPr/>
        </p:nvSpPr>
        <p:spPr>
          <a:xfrm>
            <a:off x="727650" y="1320420"/>
            <a:ext cx="7688700" cy="4887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en-US" sz="1600" b="1" smtClean="0">
                <a:latin typeface="Arial (Headings)"/>
              </a:rPr>
              <a:t>1. </a:t>
            </a:r>
            <a:r>
              <a:rPr lang="vi-VN" sz="1600" b="1">
                <a:latin typeface="Arial (Headings)"/>
              </a:rPr>
              <a:t>Ưu, nhược điểm</a:t>
            </a:r>
            <a:endParaRPr lang="en-US" sz="1600" b="1" dirty="0">
              <a:latin typeface="Arial (Headings)"/>
            </a:endParaRPr>
          </a:p>
        </p:txBody>
      </p:sp>
      <p:graphicFrame>
        <p:nvGraphicFramePr>
          <p:cNvPr id="6" name="Diagram 5">
            <a:extLst>
              <a:ext uri="{FF2B5EF4-FFF2-40B4-BE49-F238E27FC236}">
                <a16:creationId xmlns:a16="http://schemas.microsoft.com/office/drawing/2014/main" xmlns="" id="{2AC4225E-4664-9AE2-845E-0A28D1E91C90}"/>
              </a:ext>
            </a:extLst>
          </p:cNvPr>
          <p:cNvGraphicFramePr/>
          <p:nvPr>
            <p:extLst>
              <p:ext uri="{D42A27DB-BD31-4B8C-83A1-F6EECF244321}">
                <p14:modId xmlns:p14="http://schemas.microsoft.com/office/powerpoint/2010/main" val="2144169463"/>
              </p:ext>
            </p:extLst>
          </p:nvPr>
        </p:nvGraphicFramePr>
        <p:xfrm>
          <a:off x="992612" y="1564776"/>
          <a:ext cx="7517403" cy="3372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1471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53561"/>
            <a:ext cx="7688700" cy="535200"/>
          </a:xfrm>
          <a:prstGeom prst="rect">
            <a:avLst/>
          </a:prstGeom>
          <a:noFill/>
          <a:ln>
            <a:noFill/>
          </a:ln>
        </p:spPr>
        <p:txBody>
          <a:bodyPr spcFirstLastPara="1" wrap="square" lIns="91425" tIns="91425" rIns="91425" bIns="91425" anchor="t" anchorCtr="0">
            <a:normAutofit fontScale="90000"/>
          </a:bodyPr>
          <a:lstStyle/>
          <a:p>
            <a:pPr lvl="0">
              <a:buSzPct val="111111"/>
            </a:pPr>
            <a:r>
              <a:rPr lang="en-US">
                <a:solidFill>
                  <a:schemeClr val="dk1"/>
                </a:solidFill>
              </a:rPr>
              <a:t>III. Kết luận</a:t>
            </a:r>
            <a:endParaRPr dirty="0">
              <a:solidFill>
                <a:schemeClr val="dk1"/>
              </a:solidFill>
            </a:endParaRPr>
          </a:p>
        </p:txBody>
      </p:sp>
      <p:sp>
        <p:nvSpPr>
          <p:cNvPr id="4" name="Text Placeholder 2">
            <a:extLst>
              <a:ext uri="{FF2B5EF4-FFF2-40B4-BE49-F238E27FC236}">
                <a16:creationId xmlns:a16="http://schemas.microsoft.com/office/drawing/2014/main" xmlns="" id="{D986DDEE-8111-4559-88A1-B79F86B74CA4}"/>
              </a:ext>
            </a:extLst>
          </p:cNvPr>
          <p:cNvSpPr txBox="1">
            <a:spLocks/>
          </p:cNvSpPr>
          <p:nvPr/>
        </p:nvSpPr>
        <p:spPr>
          <a:xfrm>
            <a:off x="727650" y="1320420"/>
            <a:ext cx="7688700" cy="4887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None/>
            </a:pPr>
            <a:r>
              <a:rPr lang="vi-VN" sz="1600" b="1">
                <a:latin typeface="Arial (Headings)"/>
              </a:rPr>
              <a:t>2. Hướng nghiên cứu tiếp theo</a:t>
            </a:r>
            <a:endParaRPr lang="en-US" sz="1600" b="1" dirty="0">
              <a:latin typeface="Arial (Headings)"/>
            </a:endParaRPr>
          </a:p>
        </p:txBody>
      </p:sp>
      <p:graphicFrame>
        <p:nvGraphicFramePr>
          <p:cNvPr id="7" name="Diagram 6">
            <a:extLst>
              <a:ext uri="{FF2B5EF4-FFF2-40B4-BE49-F238E27FC236}">
                <a16:creationId xmlns:a16="http://schemas.microsoft.com/office/drawing/2014/main" xmlns="" id="{D4E9AE43-2A4F-9178-8C4C-8AC8006D22D2}"/>
              </a:ext>
            </a:extLst>
          </p:cNvPr>
          <p:cNvGraphicFramePr/>
          <p:nvPr>
            <p:extLst>
              <p:ext uri="{D42A27DB-BD31-4B8C-83A1-F6EECF244321}">
                <p14:modId xmlns:p14="http://schemas.microsoft.com/office/powerpoint/2010/main" val="2595513482"/>
              </p:ext>
            </p:extLst>
          </p:nvPr>
        </p:nvGraphicFramePr>
        <p:xfrm>
          <a:off x="1174559" y="1564777"/>
          <a:ext cx="7038722" cy="3532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5612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9450" y="653561"/>
            <a:ext cx="7688700" cy="535200"/>
          </a:xfrm>
          <a:prstGeom prst="rect">
            <a:avLst/>
          </a:prstGeom>
          <a:noFill/>
          <a:ln>
            <a:noFill/>
          </a:ln>
        </p:spPr>
        <p:txBody>
          <a:bodyPr spcFirstLastPara="1" wrap="square" lIns="91425" tIns="91425" rIns="91425" bIns="91425" anchor="t" anchorCtr="0">
            <a:normAutofit fontScale="90000"/>
          </a:bodyPr>
          <a:lstStyle/>
          <a:p>
            <a:pPr lvl="0">
              <a:buSzPct val="111111"/>
            </a:pPr>
            <a:r>
              <a:rPr lang="en-US">
                <a:solidFill>
                  <a:schemeClr val="dk1"/>
                </a:solidFill>
              </a:rPr>
              <a:t>Tham khảo và các thông tin liên quan</a:t>
            </a:r>
            <a:endParaRPr dirty="0">
              <a:solidFill>
                <a:schemeClr val="dk1"/>
              </a:solidFill>
            </a:endParaRPr>
          </a:p>
        </p:txBody>
      </p:sp>
      <p:sp>
        <p:nvSpPr>
          <p:cNvPr id="11" name="Text Placeholder 2">
            <a:extLst>
              <a:ext uri="{FF2B5EF4-FFF2-40B4-BE49-F238E27FC236}">
                <a16:creationId xmlns="" xmlns:a16="http://schemas.microsoft.com/office/drawing/2014/main" id="{D986DDEE-8111-4559-88A1-B79F86B74CA4}"/>
              </a:ext>
            </a:extLst>
          </p:cNvPr>
          <p:cNvSpPr>
            <a:spLocks noGrp="1"/>
          </p:cNvSpPr>
          <p:nvPr>
            <p:ph type="body" idx="1"/>
          </p:nvPr>
        </p:nvSpPr>
        <p:spPr>
          <a:xfrm>
            <a:off x="727650" y="1376516"/>
            <a:ext cx="7688700" cy="3291370"/>
          </a:xfrm>
        </p:spPr>
        <p:txBody>
          <a:bodyPr>
            <a:normAutofit/>
          </a:bodyPr>
          <a:lstStyle/>
          <a:p>
            <a:pPr>
              <a:buFontTx/>
              <a:buChar char="-"/>
            </a:pPr>
            <a:r>
              <a:rPr lang="en-US" sz="1900" smtClean="0">
                <a:latin typeface="Calibri" panose="020F0502020204030204" pitchFamily="34" charset="0"/>
                <a:cs typeface="Times New Roman" panose="02020603050405020304" pitchFamily="18" charset="0"/>
              </a:rPr>
              <a:t>Link </a:t>
            </a:r>
            <a:r>
              <a:rPr lang="en-US" sz="1900">
                <a:latin typeface="Calibri" panose="020F0502020204030204" pitchFamily="34" charset="0"/>
                <a:cs typeface="Times New Roman" panose="02020603050405020304" pitchFamily="18" charset="0"/>
              </a:rPr>
              <a:t>project: </a:t>
            </a:r>
            <a:r>
              <a:rPr lang="en-US" sz="1900">
                <a:latin typeface="Calibri" panose="020F0502020204030204" pitchFamily="34" charset="0"/>
                <a:cs typeface="Times New Roman" panose="02020603050405020304" pitchFamily="18" charset="0"/>
                <a:hlinkClick r:id="rId3"/>
              </a:rPr>
              <a:t>https://</a:t>
            </a:r>
            <a:r>
              <a:rPr lang="en-US" sz="1900" smtClean="0">
                <a:latin typeface="Calibri" panose="020F0502020204030204" pitchFamily="34" charset="0"/>
                <a:cs typeface="Times New Roman" panose="02020603050405020304" pitchFamily="18" charset="0"/>
                <a:hlinkClick r:id="rId3"/>
              </a:rPr>
              <a:t>github.com/hungvm2/retail_store_analytics</a:t>
            </a:r>
            <a:endParaRPr lang="en-US" sz="1900">
              <a:latin typeface="Calibri" panose="020F0502020204030204" pitchFamily="34" charset="0"/>
              <a:cs typeface="Times New Roman" panose="02020603050405020304" pitchFamily="18" charset="0"/>
            </a:endParaRPr>
          </a:p>
          <a:p>
            <a:pPr>
              <a:buFontTx/>
              <a:buChar char="-"/>
            </a:pPr>
            <a:r>
              <a:rPr lang="en-US" sz="1900" smtClean="0">
                <a:latin typeface="Calibri" panose="020F0502020204030204" pitchFamily="34" charset="0"/>
                <a:cs typeface="Times New Roman" panose="02020603050405020304" pitchFamily="18" charset="0"/>
              </a:rPr>
              <a:t>YOLOv3</a:t>
            </a:r>
            <a:r>
              <a:rPr lang="en-US" sz="1900">
                <a:latin typeface="Calibri" panose="020F0502020204030204" pitchFamily="34" charset="0"/>
                <a:cs typeface="Times New Roman" panose="02020603050405020304" pitchFamily="18" charset="0"/>
              </a:rPr>
              <a:t>: </a:t>
            </a:r>
            <a:r>
              <a:rPr lang="en-US" sz="1900">
                <a:latin typeface="Calibri" panose="020F0502020204030204" pitchFamily="34" charset="0"/>
                <a:cs typeface="Times New Roman" panose="02020603050405020304" pitchFamily="18" charset="0"/>
                <a:hlinkClick r:id="rId4"/>
              </a:rPr>
              <a:t>https://</a:t>
            </a:r>
            <a:r>
              <a:rPr lang="en-US" sz="1900" smtClean="0">
                <a:latin typeface="Calibri" panose="020F0502020204030204" pitchFamily="34" charset="0"/>
                <a:cs typeface="Times New Roman" panose="02020603050405020304" pitchFamily="18" charset="0"/>
                <a:hlinkClick r:id="rId4"/>
              </a:rPr>
              <a:t>github.com/eriklindernoren/PyTorch-YOLOv3</a:t>
            </a:r>
            <a:endParaRPr lang="en-US" sz="1900">
              <a:latin typeface="Calibri" panose="020F0502020204030204" pitchFamily="34" charset="0"/>
              <a:cs typeface="Times New Roman" panose="02020603050405020304" pitchFamily="18" charset="0"/>
            </a:endParaRPr>
          </a:p>
          <a:p>
            <a:pPr>
              <a:buFontTx/>
              <a:buChar char="-"/>
            </a:pPr>
            <a:r>
              <a:rPr lang="en-US" sz="1800" smtClean="0">
                <a:latin typeface="Calibri" panose="020F0502020204030204" pitchFamily="34" charset="0"/>
                <a:ea typeface="Calibri" panose="020F0502020204030204" pitchFamily="34" charset="0"/>
              </a:rPr>
              <a:t>Object </a:t>
            </a:r>
            <a:r>
              <a:rPr lang="en-US" sz="1800">
                <a:latin typeface="Calibri" panose="020F0502020204030204" pitchFamily="34" charset="0"/>
                <a:ea typeface="Calibri" panose="020F0502020204030204" pitchFamily="34" charset="0"/>
              </a:rPr>
              <a:t>Tracking: </a:t>
            </a:r>
            <a:r>
              <a:rPr lang="en-US" sz="1800">
                <a:latin typeface="Calibri" panose="020F0502020204030204" pitchFamily="34" charset="0"/>
                <a:ea typeface="Calibri" panose="020F0502020204030204" pitchFamily="34" charset="0"/>
                <a:hlinkClick r:id="rId5"/>
              </a:rPr>
              <a:t>https://</a:t>
            </a:r>
            <a:r>
              <a:rPr lang="en-US" sz="1800" smtClean="0">
                <a:latin typeface="Calibri" panose="020F0502020204030204" pitchFamily="34" charset="0"/>
                <a:ea typeface="Calibri" panose="020F0502020204030204" pitchFamily="34" charset="0"/>
                <a:hlinkClick r:id="rId5"/>
              </a:rPr>
              <a:t>github.com/abewley/sort</a:t>
            </a:r>
            <a:endParaRPr lang="en-US" sz="1800" smtClean="0">
              <a:latin typeface="Calibri" panose="020F0502020204030204" pitchFamily="34" charset="0"/>
              <a:ea typeface="Calibri" panose="020F0502020204030204" pitchFamily="34" charset="0"/>
            </a:endParaRPr>
          </a:p>
          <a:p>
            <a:pPr>
              <a:buFontTx/>
              <a:buChar char="-"/>
            </a:pPr>
            <a:endParaRPr lang="en-US" sz="1800">
              <a:latin typeface="Calibri" panose="020F0502020204030204" pitchFamily="34" charset="0"/>
              <a:ea typeface="Calibri" panose="020F0502020204030204" pitchFamily="34" charset="0"/>
            </a:endParaRPr>
          </a:p>
          <a:p>
            <a:pPr>
              <a:buFontTx/>
              <a:buChar char="-"/>
            </a:pPr>
            <a:endParaRPr lang="en-US" sz="1800">
              <a:effectLst/>
              <a:latin typeface="Calibri" panose="020F0502020204030204" pitchFamily="34" charset="0"/>
              <a:ea typeface="Calibri" panose="020F0502020204030204" pitchFamily="34" charset="0"/>
            </a:endParaRPr>
          </a:p>
          <a:p>
            <a:endParaRPr lang="en-US" sz="1900">
              <a:latin typeface="Calibri" panose="020F0502020204030204" pitchFamily="34" charset="0"/>
              <a:cs typeface="Times New Roman" panose="02020603050405020304" pitchFamily="18" charset="0"/>
            </a:endParaRPr>
          </a:p>
          <a:p>
            <a:pPr lvl="1"/>
            <a:endParaRPr lang="en-US" sz="190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336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59" descr="A picture containing text, businesscard&#10;&#10;Description automatically generated"/>
          <p:cNvPicPr preferRelativeResize="0"/>
          <p:nvPr/>
        </p:nvPicPr>
        <p:blipFill rotWithShape="1">
          <a:blip r:embed="rId3">
            <a:alphaModFix/>
          </a:blip>
          <a:srcRect/>
          <a:stretch/>
        </p:blipFill>
        <p:spPr>
          <a:xfrm>
            <a:off x="2286000" y="571500"/>
            <a:ext cx="4572000" cy="457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7B0A6BB-A7E2-4E49-80D1-8FB336E46F09}"/>
              </a:ext>
            </a:extLst>
          </p:cNvPr>
          <p:cNvPicPr>
            <a:picLocks noChangeAspect="1"/>
          </p:cNvPicPr>
          <p:nvPr/>
        </p:nvPicPr>
        <p:blipFill>
          <a:blip r:embed="rId2"/>
          <a:stretch>
            <a:fillRect/>
          </a:stretch>
        </p:blipFill>
        <p:spPr>
          <a:xfrm>
            <a:off x="31936" y="627015"/>
            <a:ext cx="4694451" cy="3570516"/>
          </a:xfrm>
          <a:prstGeom prst="rect">
            <a:avLst/>
          </a:prstGeom>
        </p:spPr>
      </p:pic>
      <p:pic>
        <p:nvPicPr>
          <p:cNvPr id="3076" name="Picture 4">
            <a:extLst>
              <a:ext uri="{FF2B5EF4-FFF2-40B4-BE49-F238E27FC236}">
                <a16:creationId xmlns:a16="http://schemas.microsoft.com/office/drawing/2014/main" xmlns="" id="{C3C5CF52-2E68-A948-9849-181D098BD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245" y="2689784"/>
            <a:ext cx="4065498" cy="22868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xmlns="" id="{329016E2-9EBF-0B4C-8084-042364A60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7245" y="247030"/>
            <a:ext cx="4065498" cy="22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98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wipe(down)">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wipe(down)">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10CD2A-3D97-BE42-99DB-48BB63F41650}"/>
              </a:ext>
            </a:extLst>
          </p:cNvPr>
          <p:cNvPicPr>
            <a:picLocks noChangeAspect="1"/>
          </p:cNvPicPr>
          <p:nvPr/>
        </p:nvPicPr>
        <p:blipFill>
          <a:blip r:embed="rId2"/>
          <a:stretch>
            <a:fillRect/>
          </a:stretch>
        </p:blipFill>
        <p:spPr>
          <a:xfrm>
            <a:off x="1619250" y="177800"/>
            <a:ext cx="5905500" cy="4787900"/>
          </a:xfrm>
          <a:prstGeom prst="rect">
            <a:avLst/>
          </a:prstGeom>
        </p:spPr>
      </p:pic>
      <p:sp>
        <p:nvSpPr>
          <p:cNvPr id="2" name="Text Placeholder 1">
            <a:extLst>
              <a:ext uri="{FF2B5EF4-FFF2-40B4-BE49-F238E27FC236}">
                <a16:creationId xmlns:a16="http://schemas.microsoft.com/office/drawing/2014/main" xmlns="" id="{0B32080D-A35D-844E-9733-481B25F247D3}"/>
              </a:ext>
            </a:extLst>
          </p:cNvPr>
          <p:cNvSpPr>
            <a:spLocks noGrp="1"/>
          </p:cNvSpPr>
          <p:nvPr>
            <p:ph type="body" idx="1"/>
          </p:nvPr>
        </p:nvSpPr>
        <p:spPr/>
        <p:txBody>
          <a:bodyPr/>
          <a:lstStyle/>
          <a:p>
            <a:pPr algn="ctr"/>
            <a:r>
              <a:rPr lang="x-none"/>
              <a:t>Phần mềm nhận diện và phân tích vị trí khách hàng</a:t>
            </a:r>
          </a:p>
        </p:txBody>
      </p:sp>
    </p:spTree>
    <p:extLst>
      <p:ext uri="{BB962C8B-B14F-4D97-AF65-F5344CB8AC3E}">
        <p14:creationId xmlns:p14="http://schemas.microsoft.com/office/powerpoint/2010/main" val="65532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F5715430-3202-FA4F-8946-CCB3CD445393}"/>
              </a:ext>
            </a:extLst>
          </p:cNvPr>
          <p:cNvPicPr>
            <a:picLocks noChangeAspect="1"/>
          </p:cNvPicPr>
          <p:nvPr/>
        </p:nvPicPr>
        <p:blipFill>
          <a:blip r:embed="rId2"/>
          <a:stretch>
            <a:fillRect/>
          </a:stretch>
        </p:blipFill>
        <p:spPr>
          <a:xfrm>
            <a:off x="-236963" y="631162"/>
            <a:ext cx="4329461" cy="4329461"/>
          </a:xfrm>
          <a:prstGeom prst="rect">
            <a:avLst/>
          </a:prstGeom>
        </p:spPr>
      </p:pic>
      <p:pic>
        <p:nvPicPr>
          <p:cNvPr id="4" name="Picture 3">
            <a:extLst>
              <a:ext uri="{FF2B5EF4-FFF2-40B4-BE49-F238E27FC236}">
                <a16:creationId xmlns:a16="http://schemas.microsoft.com/office/drawing/2014/main" xmlns="" id="{91E67D81-FE35-8640-A3E0-ABDDD1EABEA6}"/>
              </a:ext>
            </a:extLst>
          </p:cNvPr>
          <p:cNvPicPr>
            <a:picLocks noChangeAspect="1"/>
          </p:cNvPicPr>
          <p:nvPr/>
        </p:nvPicPr>
        <p:blipFill>
          <a:blip r:embed="rId3"/>
          <a:stretch>
            <a:fillRect/>
          </a:stretch>
        </p:blipFill>
        <p:spPr>
          <a:xfrm>
            <a:off x="802657" y="1956031"/>
            <a:ext cx="2071804" cy="1679721"/>
          </a:xfrm>
          <a:prstGeom prst="rect">
            <a:avLst/>
          </a:prstGeom>
        </p:spPr>
      </p:pic>
      <p:sp>
        <p:nvSpPr>
          <p:cNvPr id="5" name="TextBox 4">
            <a:extLst>
              <a:ext uri="{FF2B5EF4-FFF2-40B4-BE49-F238E27FC236}">
                <a16:creationId xmlns:a16="http://schemas.microsoft.com/office/drawing/2014/main" xmlns="" id="{36133EC0-358E-1844-A595-A4A0E68500C5}"/>
              </a:ext>
            </a:extLst>
          </p:cNvPr>
          <p:cNvSpPr txBox="1"/>
          <p:nvPr/>
        </p:nvSpPr>
        <p:spPr>
          <a:xfrm>
            <a:off x="423746" y="323385"/>
            <a:ext cx="2007281" cy="307777"/>
          </a:xfrm>
          <a:prstGeom prst="rect">
            <a:avLst/>
          </a:prstGeom>
          <a:noFill/>
        </p:spPr>
        <p:txBody>
          <a:bodyPr wrap="none" rtlCol="0">
            <a:spAutoFit/>
          </a:bodyPr>
          <a:lstStyle/>
          <a:p>
            <a:r>
              <a:rPr lang="x-none"/>
              <a:t>Camera </a:t>
            </a:r>
            <a:r>
              <a:rPr lang="x-none" smtClean="0"/>
              <a:t>Analytics </a:t>
            </a:r>
            <a:r>
              <a:rPr lang="x-none"/>
              <a:t>(CA)</a:t>
            </a:r>
          </a:p>
        </p:txBody>
      </p:sp>
      <p:sp>
        <p:nvSpPr>
          <p:cNvPr id="12" name="TextBox 11">
            <a:extLst>
              <a:ext uri="{FF2B5EF4-FFF2-40B4-BE49-F238E27FC236}">
                <a16:creationId xmlns:a16="http://schemas.microsoft.com/office/drawing/2014/main" xmlns="" id="{20DEF97A-2783-844B-80B2-5EA9D66E3CE2}"/>
              </a:ext>
            </a:extLst>
          </p:cNvPr>
          <p:cNvSpPr txBox="1"/>
          <p:nvPr/>
        </p:nvSpPr>
        <p:spPr>
          <a:xfrm>
            <a:off x="2075406" y="4283873"/>
            <a:ext cx="858643" cy="307777"/>
          </a:xfrm>
          <a:prstGeom prst="rect">
            <a:avLst/>
          </a:prstGeom>
          <a:noFill/>
        </p:spPr>
        <p:txBody>
          <a:bodyPr wrap="square" rtlCol="0">
            <a:spAutoFit/>
          </a:bodyPr>
          <a:lstStyle/>
          <a:p>
            <a:r>
              <a:rPr lang="x-none">
                <a:solidFill>
                  <a:schemeClr val="bg1"/>
                </a:solidFill>
              </a:rPr>
              <a:t>Why?</a:t>
            </a:r>
          </a:p>
        </p:txBody>
      </p:sp>
      <p:sp>
        <p:nvSpPr>
          <p:cNvPr id="14" name="TextBox 13">
            <a:extLst>
              <a:ext uri="{FF2B5EF4-FFF2-40B4-BE49-F238E27FC236}">
                <a16:creationId xmlns:a16="http://schemas.microsoft.com/office/drawing/2014/main" xmlns="" id="{785E4B1F-A47C-3343-ACEB-CC6FF5C70D6C}"/>
              </a:ext>
            </a:extLst>
          </p:cNvPr>
          <p:cNvSpPr txBox="1"/>
          <p:nvPr/>
        </p:nvSpPr>
        <p:spPr>
          <a:xfrm>
            <a:off x="2844840" y="1641117"/>
            <a:ext cx="858643" cy="307777"/>
          </a:xfrm>
          <a:prstGeom prst="rect">
            <a:avLst/>
          </a:prstGeom>
          <a:noFill/>
        </p:spPr>
        <p:txBody>
          <a:bodyPr wrap="square" rtlCol="0">
            <a:spAutoFit/>
          </a:bodyPr>
          <a:lstStyle/>
          <a:p>
            <a:r>
              <a:rPr lang="x-none">
                <a:solidFill>
                  <a:schemeClr val="bg1"/>
                </a:solidFill>
              </a:rPr>
              <a:t>Where?</a:t>
            </a:r>
          </a:p>
        </p:txBody>
      </p:sp>
      <p:sp>
        <p:nvSpPr>
          <p:cNvPr id="15" name="TextBox 14">
            <a:extLst>
              <a:ext uri="{FF2B5EF4-FFF2-40B4-BE49-F238E27FC236}">
                <a16:creationId xmlns:a16="http://schemas.microsoft.com/office/drawing/2014/main" xmlns="" id="{32D523EE-72D0-3C4F-BE5A-5F50D0D0D215}"/>
              </a:ext>
            </a:extLst>
          </p:cNvPr>
          <p:cNvSpPr txBox="1"/>
          <p:nvPr/>
        </p:nvSpPr>
        <p:spPr>
          <a:xfrm>
            <a:off x="3278459" y="2641089"/>
            <a:ext cx="858643" cy="307777"/>
          </a:xfrm>
          <a:prstGeom prst="rect">
            <a:avLst/>
          </a:prstGeom>
          <a:noFill/>
        </p:spPr>
        <p:txBody>
          <a:bodyPr wrap="square" rtlCol="0">
            <a:spAutoFit/>
          </a:bodyPr>
          <a:lstStyle/>
          <a:p>
            <a:r>
              <a:rPr lang="x-none">
                <a:solidFill>
                  <a:schemeClr val="bg1"/>
                </a:solidFill>
              </a:rPr>
              <a:t>Who?</a:t>
            </a:r>
          </a:p>
        </p:txBody>
      </p:sp>
      <p:sp>
        <p:nvSpPr>
          <p:cNvPr id="16" name="TextBox 15">
            <a:extLst>
              <a:ext uri="{FF2B5EF4-FFF2-40B4-BE49-F238E27FC236}">
                <a16:creationId xmlns:a16="http://schemas.microsoft.com/office/drawing/2014/main" xmlns="" id="{360160FA-EEEA-E74F-AB6F-8B5E265434ED}"/>
              </a:ext>
            </a:extLst>
          </p:cNvPr>
          <p:cNvSpPr txBox="1"/>
          <p:nvPr/>
        </p:nvSpPr>
        <p:spPr>
          <a:xfrm>
            <a:off x="2837987" y="4193706"/>
            <a:ext cx="858643" cy="307777"/>
          </a:xfrm>
          <a:prstGeom prst="rect">
            <a:avLst/>
          </a:prstGeom>
          <a:noFill/>
        </p:spPr>
        <p:txBody>
          <a:bodyPr wrap="square" rtlCol="0">
            <a:spAutoFit/>
          </a:bodyPr>
          <a:lstStyle/>
          <a:p>
            <a:r>
              <a:rPr lang="x-none">
                <a:solidFill>
                  <a:schemeClr val="bg1"/>
                </a:solidFill>
              </a:rPr>
              <a:t>What?</a:t>
            </a:r>
          </a:p>
        </p:txBody>
      </p:sp>
      <p:sp>
        <p:nvSpPr>
          <p:cNvPr id="17" name="TextBox 16">
            <a:extLst>
              <a:ext uri="{FF2B5EF4-FFF2-40B4-BE49-F238E27FC236}">
                <a16:creationId xmlns:a16="http://schemas.microsoft.com/office/drawing/2014/main" xmlns="" id="{F86E41E4-B3FF-BE4B-A54D-CEB0A0F49DDE}"/>
              </a:ext>
            </a:extLst>
          </p:cNvPr>
          <p:cNvSpPr txBox="1"/>
          <p:nvPr/>
        </p:nvSpPr>
        <p:spPr>
          <a:xfrm>
            <a:off x="2919065" y="3617591"/>
            <a:ext cx="858643" cy="307777"/>
          </a:xfrm>
          <a:prstGeom prst="rect">
            <a:avLst/>
          </a:prstGeom>
          <a:noFill/>
        </p:spPr>
        <p:txBody>
          <a:bodyPr wrap="square" rtlCol="0">
            <a:spAutoFit/>
          </a:bodyPr>
          <a:lstStyle/>
          <a:p>
            <a:r>
              <a:rPr lang="x-none">
                <a:solidFill>
                  <a:schemeClr val="bg1"/>
                </a:solidFill>
              </a:rPr>
              <a:t>How?</a:t>
            </a:r>
          </a:p>
        </p:txBody>
      </p:sp>
      <p:sp>
        <p:nvSpPr>
          <p:cNvPr id="19" name="TextBox 18">
            <a:extLst>
              <a:ext uri="{FF2B5EF4-FFF2-40B4-BE49-F238E27FC236}">
                <a16:creationId xmlns:a16="http://schemas.microsoft.com/office/drawing/2014/main" xmlns="" id="{077F0C78-BA4B-6040-B260-DD7ECA41D7EF}"/>
              </a:ext>
            </a:extLst>
          </p:cNvPr>
          <p:cNvSpPr txBox="1"/>
          <p:nvPr/>
        </p:nvSpPr>
        <p:spPr>
          <a:xfrm>
            <a:off x="2147228" y="990096"/>
            <a:ext cx="858643" cy="307777"/>
          </a:xfrm>
          <a:prstGeom prst="rect">
            <a:avLst/>
          </a:prstGeom>
          <a:noFill/>
        </p:spPr>
        <p:txBody>
          <a:bodyPr wrap="square" rtlCol="0">
            <a:spAutoFit/>
          </a:bodyPr>
          <a:lstStyle/>
          <a:p>
            <a:r>
              <a:rPr lang="x-none">
                <a:solidFill>
                  <a:schemeClr val="bg1"/>
                </a:solidFill>
              </a:rPr>
              <a:t>What?</a:t>
            </a:r>
          </a:p>
        </p:txBody>
      </p:sp>
      <p:sp>
        <p:nvSpPr>
          <p:cNvPr id="20" name="TextBox 19">
            <a:extLst>
              <a:ext uri="{FF2B5EF4-FFF2-40B4-BE49-F238E27FC236}">
                <a16:creationId xmlns:a16="http://schemas.microsoft.com/office/drawing/2014/main" xmlns="" id="{9FF9057E-F1A9-094B-BA13-505E1BEC4140}"/>
              </a:ext>
            </a:extLst>
          </p:cNvPr>
          <p:cNvSpPr txBox="1"/>
          <p:nvPr/>
        </p:nvSpPr>
        <p:spPr>
          <a:xfrm>
            <a:off x="3005871" y="624025"/>
            <a:ext cx="4075153" cy="553998"/>
          </a:xfrm>
          <a:prstGeom prst="rect">
            <a:avLst/>
          </a:prstGeom>
          <a:noFill/>
        </p:spPr>
        <p:txBody>
          <a:bodyPr wrap="square" rtlCol="0">
            <a:spAutoFit/>
          </a:bodyPr>
          <a:lstStyle/>
          <a:p>
            <a:r>
              <a:rPr lang="x-none" sz="1000"/>
              <a:t>CA là phần mềm sử dụng camera để phân tích mối quan tâm của người trong khung hình, từ đó có thể hỗ trợ doanh nghiệp/ đơn vị đưa ra các quyết định.</a:t>
            </a:r>
          </a:p>
        </p:txBody>
      </p:sp>
      <p:sp>
        <p:nvSpPr>
          <p:cNvPr id="21" name="TextBox 20">
            <a:extLst>
              <a:ext uri="{FF2B5EF4-FFF2-40B4-BE49-F238E27FC236}">
                <a16:creationId xmlns:a16="http://schemas.microsoft.com/office/drawing/2014/main" xmlns="" id="{88B66F73-02D4-8E41-B007-1B6370ABEF03}"/>
              </a:ext>
            </a:extLst>
          </p:cNvPr>
          <p:cNvSpPr txBox="1"/>
          <p:nvPr/>
        </p:nvSpPr>
        <p:spPr>
          <a:xfrm>
            <a:off x="3696630" y="1463279"/>
            <a:ext cx="4075153" cy="400110"/>
          </a:xfrm>
          <a:prstGeom prst="rect">
            <a:avLst/>
          </a:prstGeom>
          <a:noFill/>
        </p:spPr>
        <p:txBody>
          <a:bodyPr wrap="square" rtlCol="0">
            <a:spAutoFit/>
          </a:bodyPr>
          <a:lstStyle/>
          <a:p>
            <a:r>
              <a:rPr lang="x-none" sz="1000"/>
              <a:t>CA có thể sử dụng cho các doanh nghiệp/ đơn vị có hệ thống camera cố định.</a:t>
            </a:r>
          </a:p>
        </p:txBody>
      </p:sp>
      <p:sp>
        <p:nvSpPr>
          <p:cNvPr id="22" name="TextBox 21">
            <a:extLst>
              <a:ext uri="{FF2B5EF4-FFF2-40B4-BE49-F238E27FC236}">
                <a16:creationId xmlns:a16="http://schemas.microsoft.com/office/drawing/2014/main" xmlns="" id="{54A08173-3345-B844-AFB9-7E167EEF6943}"/>
              </a:ext>
            </a:extLst>
          </p:cNvPr>
          <p:cNvSpPr txBox="1"/>
          <p:nvPr/>
        </p:nvSpPr>
        <p:spPr>
          <a:xfrm>
            <a:off x="4092498" y="2434384"/>
            <a:ext cx="4075153" cy="553998"/>
          </a:xfrm>
          <a:prstGeom prst="rect">
            <a:avLst/>
          </a:prstGeom>
          <a:noFill/>
        </p:spPr>
        <p:txBody>
          <a:bodyPr wrap="square" rtlCol="0">
            <a:spAutoFit/>
          </a:bodyPr>
          <a:lstStyle/>
          <a:p>
            <a:r>
              <a:rPr lang="x-none" sz="1000"/>
              <a:t>Ai cũng có thể sử dụng phần mềm này. Thao tác cài đặt và vận hành đơn giản, chỉ cần 5 phút đọc hướng dẫn, bất kỳ ai cũng có thể dùng được sản phẩm.</a:t>
            </a:r>
          </a:p>
        </p:txBody>
      </p:sp>
      <p:sp>
        <p:nvSpPr>
          <p:cNvPr id="23" name="TextBox 22">
            <a:extLst>
              <a:ext uri="{FF2B5EF4-FFF2-40B4-BE49-F238E27FC236}">
                <a16:creationId xmlns:a16="http://schemas.microsoft.com/office/drawing/2014/main" xmlns="" id="{B5838417-BEB2-0947-80E0-CBBED44E144F}"/>
              </a:ext>
            </a:extLst>
          </p:cNvPr>
          <p:cNvSpPr txBox="1"/>
          <p:nvPr/>
        </p:nvSpPr>
        <p:spPr>
          <a:xfrm>
            <a:off x="3741004" y="3459685"/>
            <a:ext cx="4075153" cy="553998"/>
          </a:xfrm>
          <a:prstGeom prst="rect">
            <a:avLst/>
          </a:prstGeom>
          <a:noFill/>
        </p:spPr>
        <p:txBody>
          <a:bodyPr wrap="square" rtlCol="0">
            <a:spAutoFit/>
          </a:bodyPr>
          <a:lstStyle/>
          <a:p>
            <a:r>
              <a:rPr lang="x-none" sz="1000"/>
              <a:t>CA sử dụng luồng stream của camera, từ đó hệ thống AI phân tích và ghi nhận dữ liệu người dùng. Sau đó hệ thống phân tích trên Python sẽ được sử dụng để xuất dữ liệu dưới dạng biểu đồ.</a:t>
            </a:r>
          </a:p>
        </p:txBody>
      </p:sp>
      <p:sp>
        <p:nvSpPr>
          <p:cNvPr id="25" name="TextBox 24">
            <a:extLst>
              <a:ext uri="{FF2B5EF4-FFF2-40B4-BE49-F238E27FC236}">
                <a16:creationId xmlns:a16="http://schemas.microsoft.com/office/drawing/2014/main" xmlns="" id="{53635BCD-D1D2-1543-AA8A-5B051A90640A}"/>
              </a:ext>
            </a:extLst>
          </p:cNvPr>
          <p:cNvSpPr txBox="1"/>
          <p:nvPr/>
        </p:nvSpPr>
        <p:spPr>
          <a:xfrm>
            <a:off x="2934049" y="4334372"/>
            <a:ext cx="4075153" cy="400110"/>
          </a:xfrm>
          <a:prstGeom prst="rect">
            <a:avLst/>
          </a:prstGeom>
          <a:noFill/>
        </p:spPr>
        <p:txBody>
          <a:bodyPr wrap="square" rtlCol="0">
            <a:spAutoFit/>
          </a:bodyPr>
          <a:lstStyle/>
          <a:p>
            <a:r>
              <a:rPr lang="x-none" sz="1000"/>
              <a:t>CA giúp tiết kiệm thời gian theo dõi, phân tích, đưa thông tin có độ chính xác cao, giúp nâng cao trải nghiệm của khách hàng.</a:t>
            </a:r>
          </a:p>
        </p:txBody>
      </p:sp>
    </p:spTree>
    <p:extLst>
      <p:ext uri="{BB962C8B-B14F-4D97-AF65-F5344CB8AC3E}">
        <p14:creationId xmlns:p14="http://schemas.microsoft.com/office/powerpoint/2010/main" val="349822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15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1000"/>
                                        <p:tgtEl>
                                          <p:spTgt spid="11"/>
                                        </p:tgtEl>
                                      </p:cBhvr>
                                    </p:animEffect>
                                  </p:childTnLst>
                                </p:cTn>
                              </p:par>
                            </p:childTnLst>
                          </p:cTn>
                        </p:par>
                        <p:par>
                          <p:cTn id="12" fill="hold">
                            <p:stCondLst>
                              <p:cond delay="3000"/>
                            </p:stCondLst>
                            <p:childTnLst>
                              <p:par>
                                <p:cTn id="13" presetID="3" presetClass="entr" presetSubtype="1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par>
                          <p:cTn id="16" fill="hold">
                            <p:stCondLst>
                              <p:cond delay="3500"/>
                            </p:stCondLst>
                            <p:childTnLst>
                              <p:par>
                                <p:cTn id="17" presetID="3" presetClass="entr" presetSubtype="1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linds(horizontal)">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linds(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linds(horizont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linds(horizontal)">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blinds(horizontal)">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7" grpId="0"/>
      <p:bldP spid="19" grpId="0"/>
      <p:bldP spid="20" grpId="0"/>
      <p:bldP spid="21" grpId="0"/>
      <p:bldP spid="22" grpId="0"/>
      <p:bldP spid="23"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7650" y="603943"/>
            <a:ext cx="7688700" cy="535200"/>
          </a:xfrm>
          <a:prstGeom prst="rect">
            <a:avLst/>
          </a:prstGeom>
          <a:noFill/>
          <a:ln>
            <a:noFill/>
          </a:ln>
        </p:spPr>
        <p:txBody>
          <a:bodyPr spcFirstLastPara="1" wrap="square" lIns="91425" tIns="91425" rIns="91425" bIns="91425" anchor="t" anchorCtr="0">
            <a:normAutofit fontScale="90000"/>
          </a:bodyPr>
          <a:lstStyle/>
          <a:p>
            <a:pPr lvl="0">
              <a:buSzPct val="111111"/>
            </a:pPr>
            <a:r>
              <a:rPr lang="en-US">
                <a:solidFill>
                  <a:schemeClr val="dk1"/>
                </a:solidFill>
              </a:rPr>
              <a:t>I. Giới thiệu bài toán</a:t>
            </a:r>
            <a:endParaRPr dirty="0">
              <a:solidFill>
                <a:schemeClr val="dk1"/>
              </a:solidFill>
            </a:endParaRPr>
          </a:p>
        </p:txBody>
      </p:sp>
      <p:sp>
        <p:nvSpPr>
          <p:cNvPr id="17" name="TextBox 16">
            <a:extLst>
              <a:ext uri="{FF2B5EF4-FFF2-40B4-BE49-F238E27FC236}">
                <a16:creationId xmlns:a16="http://schemas.microsoft.com/office/drawing/2014/main" xmlns="" id="{C8F25093-8D13-F548-8D3D-EBD3C6ECB9A6}"/>
              </a:ext>
            </a:extLst>
          </p:cNvPr>
          <p:cNvSpPr txBox="1"/>
          <p:nvPr/>
        </p:nvSpPr>
        <p:spPr>
          <a:xfrm>
            <a:off x="891205" y="1392265"/>
            <a:ext cx="7697400" cy="3108543"/>
          </a:xfrm>
          <a:prstGeom prst="rect">
            <a:avLst/>
          </a:prstGeom>
          <a:noFill/>
        </p:spPr>
        <p:txBody>
          <a:bodyPr wrap="square" rtlCol="0">
            <a:spAutoFit/>
          </a:bodyPr>
          <a:lstStyle/>
          <a:p>
            <a:r>
              <a:rPr lang="x-none">
                <a:latin typeface="+mn-lt"/>
              </a:rPr>
              <a:t>Trong khuôn khổ thời gian giới hạn của môn học, chúng tôi sẽ giải quyết bài toán với những điều kiện sau:</a:t>
            </a:r>
          </a:p>
          <a:p>
            <a:pPr lvl="0"/>
            <a:r>
              <a:rPr lang="x-none">
                <a:latin typeface="+mn-lt"/>
              </a:rPr>
              <a:t>      - Dữ liệu chiết xuất từ 01 camera có góc máy cố định</a:t>
            </a:r>
            <a:r>
              <a:rPr lang="en-US">
                <a:latin typeface="+mn-lt"/>
              </a:rPr>
              <a:t>.</a:t>
            </a:r>
            <a:endParaRPr lang="x-none">
              <a:latin typeface="+mn-lt"/>
            </a:endParaRPr>
          </a:p>
          <a:p>
            <a:pPr lvl="0"/>
            <a:r>
              <a:rPr lang="x-none">
                <a:latin typeface="+mn-lt"/>
              </a:rPr>
              <a:t>      - Không phân biệt </a:t>
            </a:r>
            <a:r>
              <a:rPr lang="en-US">
                <a:latin typeface="+mn-lt"/>
              </a:rPr>
              <a:t>giữa các cá nhân riêng biệt.</a:t>
            </a:r>
            <a:endParaRPr lang="x-none">
              <a:latin typeface="+mn-lt"/>
            </a:endParaRPr>
          </a:p>
          <a:p>
            <a:pPr lvl="0"/>
            <a:r>
              <a:rPr lang="x-none">
                <a:latin typeface="+mn-lt"/>
              </a:rPr>
              <a:t>      - Thời gian lấy dữ liệu: 0</a:t>
            </a:r>
            <a:r>
              <a:rPr lang="en-US">
                <a:latin typeface="+mn-lt"/>
              </a:rPr>
              <a:t>3</a:t>
            </a:r>
            <a:r>
              <a:rPr lang="x-none">
                <a:latin typeface="+mn-lt"/>
              </a:rPr>
              <a:t> ngày</a:t>
            </a:r>
            <a:r>
              <a:rPr lang="en-US">
                <a:latin typeface="+mn-lt"/>
              </a:rPr>
              <a:t>.</a:t>
            </a:r>
            <a:endParaRPr lang="x-none">
              <a:latin typeface="+mn-lt"/>
            </a:endParaRPr>
          </a:p>
          <a:p>
            <a:pPr lvl="0"/>
            <a:r>
              <a:rPr lang="x-none">
                <a:latin typeface="+mn-lt"/>
              </a:rPr>
              <a:t>      - </a:t>
            </a:r>
            <a:r>
              <a:rPr lang="en-US">
                <a:latin typeface="+mn-lt"/>
              </a:rPr>
              <a:t>Khung camera (1920x1080 pixel) được chia thành kích thước: 20x20 cells, một cell có kích thước 96x54 pixel.</a:t>
            </a:r>
            <a:endParaRPr lang="x-none">
              <a:latin typeface="+mn-lt"/>
            </a:endParaRPr>
          </a:p>
          <a:p>
            <a:pPr lvl="0"/>
            <a:r>
              <a:rPr lang="en-US">
                <a:latin typeface="+mn-lt"/>
              </a:rPr>
              <a:t>      </a:t>
            </a:r>
            <a:r>
              <a:rPr lang="x-none">
                <a:latin typeface="+mn-lt"/>
              </a:rPr>
              <a:t>- </a:t>
            </a:r>
            <a:r>
              <a:rPr lang="en-US">
                <a:latin typeface="+mn-lt"/>
              </a:rPr>
              <a:t>Tâm của người nằm trong 1 cell với khoảng thời gian 3 giây sẽ được đếm 1 lần.</a:t>
            </a:r>
            <a:endParaRPr lang="x-none">
              <a:latin typeface="+mn-lt"/>
            </a:endParaRPr>
          </a:p>
          <a:p>
            <a:pPr lvl="0"/>
            <a:r>
              <a:rPr lang="x-none">
                <a:latin typeface="+mn-lt"/>
              </a:rPr>
              <a:t>      - Dữ liệu được package theo gói </a:t>
            </a:r>
            <a:r>
              <a:rPr lang="en-US">
                <a:latin typeface="+mn-lt"/>
              </a:rPr>
              <a:t>1phút</a:t>
            </a:r>
            <a:r>
              <a:rPr lang="x-none">
                <a:latin typeface="+mn-lt"/>
              </a:rPr>
              <a:t>/1 </a:t>
            </a:r>
            <a:r>
              <a:rPr lang="en-US">
                <a:latin typeface="+mn-lt"/>
              </a:rPr>
              <a:t>record.</a:t>
            </a:r>
            <a:endParaRPr lang="x-none">
              <a:latin typeface="+mn-lt"/>
            </a:endParaRPr>
          </a:p>
          <a:p>
            <a:endParaRPr lang="x-none">
              <a:latin typeface="+mn-lt"/>
            </a:endParaRPr>
          </a:p>
          <a:p>
            <a:r>
              <a:rPr lang="x-none">
                <a:latin typeface="+mn-lt"/>
              </a:rPr>
              <a:t>Quy mô bài toán có thể mở rộng ra với nhiều camera hơn; các camera có thể thay đổi góc máy; phân biệt giữa nhân viên, quản lý và khách hàng; gói dữ liệu có thời gian ngắn hơn</a:t>
            </a:r>
            <a:r>
              <a:rPr lang="en-US">
                <a:latin typeface="+mn-lt"/>
              </a:rPr>
              <a:t>,… các nội dung này chúng tôi sẽ đề cập tới ở các phần sau.</a:t>
            </a:r>
            <a:endParaRPr lang="x-none">
              <a:latin typeface="+mn-lt"/>
            </a:endParaRPr>
          </a:p>
          <a:p>
            <a:endParaRPr lang="x-none">
              <a:latin typeface="+mn-lt"/>
            </a:endParaRPr>
          </a:p>
        </p:txBody>
      </p:sp>
    </p:spTree>
    <p:extLst>
      <p:ext uri="{BB962C8B-B14F-4D97-AF65-F5344CB8AC3E}">
        <p14:creationId xmlns:p14="http://schemas.microsoft.com/office/powerpoint/2010/main" val="28791290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7650" y="603943"/>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48772"/>
            <a:ext cx="7688700" cy="650148"/>
          </a:xfrm>
        </p:spPr>
        <p:txBody>
          <a:bodyPr>
            <a:normAutofit/>
          </a:bodyPr>
          <a:lstStyle/>
          <a:p>
            <a:pPr marL="146050" indent="0">
              <a:buNone/>
            </a:pPr>
            <a:r>
              <a:rPr lang="en-US" sz="1600" b="1" dirty="0"/>
              <a:t>1. </a:t>
            </a:r>
            <a:r>
              <a:rPr lang="en-US" sz="1600" b="1" dirty="0" err="1"/>
              <a:t>Thiết</a:t>
            </a:r>
            <a:r>
              <a:rPr lang="en-US" sz="1600" b="1" dirty="0"/>
              <a:t> </a:t>
            </a:r>
            <a:r>
              <a:rPr lang="en-US" sz="1600" b="1" dirty="0" err="1"/>
              <a:t>kế</a:t>
            </a:r>
            <a:r>
              <a:rPr lang="en-US" sz="1600" b="1" dirty="0"/>
              <a:t> </a:t>
            </a:r>
            <a:r>
              <a:rPr lang="en-US" sz="1600" b="1" dirty="0" err="1"/>
              <a:t>tổng</a:t>
            </a:r>
            <a:r>
              <a:rPr lang="en-US" sz="1600" b="1" dirty="0"/>
              <a:t> </a:t>
            </a:r>
            <a:r>
              <a:rPr lang="en-US" sz="1600" b="1" dirty="0" err="1"/>
              <a:t>quan</a:t>
            </a:r>
            <a:r>
              <a:rPr lang="en-US" sz="1600" b="1" dirty="0"/>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63" y="1947934"/>
            <a:ext cx="8235994" cy="1761562"/>
          </a:xfrm>
          <a:prstGeom prst="rect">
            <a:avLst/>
          </a:prstGeom>
        </p:spPr>
      </p:pic>
    </p:spTree>
    <p:extLst>
      <p:ext uri="{BB962C8B-B14F-4D97-AF65-F5344CB8AC3E}">
        <p14:creationId xmlns:p14="http://schemas.microsoft.com/office/powerpoint/2010/main" val="1169958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727650" y="618119"/>
            <a:ext cx="7688700" cy="535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solidFill>
                  <a:schemeClr val="dk1"/>
                </a:solidFill>
              </a:rPr>
              <a:t>II. </a:t>
            </a:r>
            <a:r>
              <a:rPr lang="en-US" dirty="0" err="1">
                <a:solidFill>
                  <a:schemeClr val="dk1"/>
                </a:solidFill>
              </a:rPr>
              <a:t>Thiết</a:t>
            </a:r>
            <a:r>
              <a:rPr lang="en-US" dirty="0">
                <a:solidFill>
                  <a:schemeClr val="dk1"/>
                </a:solidFill>
              </a:rPr>
              <a:t> </a:t>
            </a:r>
            <a:r>
              <a:rPr lang="en-US" dirty="0" err="1">
                <a:solidFill>
                  <a:schemeClr val="dk1"/>
                </a:solidFill>
              </a:rPr>
              <a:t>kế</a:t>
            </a:r>
            <a:r>
              <a:rPr lang="en-US" dirty="0">
                <a:solidFill>
                  <a:schemeClr val="dk1"/>
                </a:solidFill>
              </a:rPr>
              <a:t> </a:t>
            </a:r>
            <a:r>
              <a:rPr lang="en-US" dirty="0" err="1">
                <a:solidFill>
                  <a:schemeClr val="dk1"/>
                </a:solidFill>
              </a:rPr>
              <a:t>phần</a:t>
            </a:r>
            <a:r>
              <a:rPr lang="en-US" dirty="0">
                <a:solidFill>
                  <a:schemeClr val="dk1"/>
                </a:solidFill>
              </a:rPr>
              <a:t> </a:t>
            </a:r>
            <a:r>
              <a:rPr lang="en-US" dirty="0" err="1">
                <a:solidFill>
                  <a:schemeClr val="dk1"/>
                </a:solidFill>
              </a:rPr>
              <a:t>mềm</a:t>
            </a:r>
            <a:endParaRPr dirty="0">
              <a:solidFill>
                <a:schemeClr val="dk1"/>
              </a:solidFill>
            </a:endParaRPr>
          </a:p>
        </p:txBody>
      </p:sp>
      <p:sp>
        <p:nvSpPr>
          <p:cNvPr id="11" name="Text Placeholder 2">
            <a:extLst>
              <a:ext uri="{FF2B5EF4-FFF2-40B4-BE49-F238E27FC236}">
                <a16:creationId xmlns:a16="http://schemas.microsoft.com/office/drawing/2014/main" xmlns="" id="{D986DDEE-8111-4559-88A1-B79F86B74CA4}"/>
              </a:ext>
            </a:extLst>
          </p:cNvPr>
          <p:cNvSpPr>
            <a:spLocks noGrp="1"/>
          </p:cNvSpPr>
          <p:nvPr>
            <p:ph type="body" idx="1"/>
          </p:nvPr>
        </p:nvSpPr>
        <p:spPr>
          <a:xfrm>
            <a:off x="727650" y="1327511"/>
            <a:ext cx="7688700" cy="535200"/>
          </a:xfrm>
        </p:spPr>
        <p:txBody>
          <a:bodyPr>
            <a:normAutofit/>
          </a:bodyPr>
          <a:lstStyle/>
          <a:p>
            <a:pPr marL="146050" indent="0">
              <a:buNone/>
            </a:pPr>
            <a:r>
              <a:rPr lang="en-US" sz="1600" b="1" dirty="0"/>
              <a:t>2. </a:t>
            </a:r>
            <a:r>
              <a:rPr lang="en-US" sz="1600" b="1" dirty="0" err="1"/>
              <a:t>Thiết</a:t>
            </a:r>
            <a:r>
              <a:rPr lang="en-US" sz="1600" b="1" dirty="0"/>
              <a:t> </a:t>
            </a:r>
            <a:r>
              <a:rPr lang="en-US" sz="1600" b="1" dirty="0" err="1"/>
              <a:t>kế</a:t>
            </a:r>
            <a:r>
              <a:rPr lang="en-US" sz="1600" b="1" dirty="0"/>
              <a:t> chi </a:t>
            </a:r>
            <a:r>
              <a:rPr lang="en-US" sz="1600" b="1" dirty="0" err="1"/>
              <a:t>tiết</a:t>
            </a:r>
            <a:r>
              <a:rPr lang="en-US" sz="1600" b="1" dirty="0"/>
              <a:t> </a:t>
            </a:r>
            <a:r>
              <a:rPr lang="en-US" sz="1600" b="1" dirty="0" err="1"/>
              <a:t>thành</a:t>
            </a:r>
            <a:r>
              <a:rPr lang="en-US" sz="1600" b="1" dirty="0"/>
              <a:t> </a:t>
            </a:r>
            <a:r>
              <a:rPr lang="en-US" sz="1600" b="1" dirty="0" err="1"/>
              <a:t>phần</a:t>
            </a:r>
            <a:r>
              <a:rPr lang="en-US" sz="1600" b="1" dirty="0"/>
              <a:t> Video Analyzer: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17" y="1711326"/>
            <a:ext cx="7995549" cy="3341320"/>
          </a:xfrm>
          <a:prstGeom prst="rect">
            <a:avLst/>
          </a:prstGeom>
        </p:spPr>
      </p:pic>
    </p:spTree>
    <p:extLst>
      <p:ext uri="{BB962C8B-B14F-4D97-AF65-F5344CB8AC3E}">
        <p14:creationId xmlns:p14="http://schemas.microsoft.com/office/powerpoint/2010/main" val="773475088"/>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TotalTime>
  <Words>1397</Words>
  <Application>Microsoft Office PowerPoint</Application>
  <PresentationFormat>On-screen Show (16:9)</PresentationFormat>
  <Paragraphs>157</Paragraphs>
  <Slides>33</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Courier New</vt:lpstr>
      <vt:lpstr>Raleway</vt:lpstr>
      <vt:lpstr>Times New Roman</vt:lpstr>
      <vt:lpstr>Arial (Headings)</vt:lpstr>
      <vt:lpstr>Lato</vt:lpstr>
      <vt:lpstr>Calibri</vt:lpstr>
      <vt:lpstr>Consolas</vt:lpstr>
      <vt:lpstr>Streamline</vt:lpstr>
      <vt:lpstr>RETAIL STORE ANALYTICS: THE SHELVES WHERE CUSTOMERS PAY ATTENTION</vt:lpstr>
      <vt:lpstr>I. Giới thiệu bài toán</vt:lpstr>
      <vt:lpstr>PowerPoint Presentation</vt:lpstr>
      <vt:lpstr>PowerPoint Presentation</vt:lpstr>
      <vt:lpstr>PowerPoint Presentation</vt:lpstr>
      <vt:lpstr>PowerPoint Presentation</vt:lpstr>
      <vt:lpstr>I. Giới thiệu bài toán</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II. Thiết kế phần mềm</vt:lpstr>
      <vt:lpstr>PowerPoint Presentation</vt:lpstr>
      <vt:lpstr>II. Thiết kế phần mềm</vt:lpstr>
      <vt:lpstr>PowerPoint Presentation</vt:lpstr>
      <vt:lpstr>III. Kết luận</vt:lpstr>
      <vt:lpstr>III. Kết luận</vt:lpstr>
      <vt:lpstr>Tham khảo và các thông tin liên quan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Generalized Linear Models: Inference</dc:title>
  <cp:lastModifiedBy>A B C</cp:lastModifiedBy>
  <cp:revision>52</cp:revision>
  <dcterms:modified xsi:type="dcterms:W3CDTF">2022-05-28T08:17:25Z</dcterms:modified>
</cp:coreProperties>
</file>